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21" r:id="rId2"/>
    <p:sldId id="422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19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50021"/>
    <a:srgbClr val="008000"/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295045427013945"/>
          <c:y val="5.0925925925925944E-2"/>
          <c:w val="0.72694189380173702"/>
          <c:h val="0.8031558034412366"/>
        </c:manualLayout>
      </c:layout>
      <c:barChart>
        <c:barDir val="col"/>
        <c:grouping val="clustered"/>
        <c:ser>
          <c:idx val="0"/>
          <c:order val="0"/>
          <c:tx>
            <c:strRef>
              <c:f>Hoja1!$A$2</c:f>
              <c:strCache>
                <c:ptCount val="1"/>
                <c:pt idx="0">
                  <c:v>Impresas</c:v>
                </c:pt>
              </c:strCache>
            </c:strRef>
          </c:tx>
          <c:cat>
            <c:numRef>
              <c:f>Hoja1!$B$1:$J$1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Hoja1!$B$2:$J$2</c:f>
              <c:numCache>
                <c:formatCode>General</c:formatCode>
                <c:ptCount val="9"/>
                <c:pt idx="0">
                  <c:v>1018863</c:v>
                </c:pt>
                <c:pt idx="1">
                  <c:v>1048480</c:v>
                </c:pt>
                <c:pt idx="2">
                  <c:v>1095296</c:v>
                </c:pt>
                <c:pt idx="3">
                  <c:v>1124235</c:v>
                </c:pt>
                <c:pt idx="4">
                  <c:v>1182241</c:v>
                </c:pt>
                <c:pt idx="5">
                  <c:v>1230056</c:v>
                </c:pt>
                <c:pt idx="6">
                  <c:v>1280680</c:v>
                </c:pt>
                <c:pt idx="7">
                  <c:v>1332581</c:v>
                </c:pt>
                <c:pt idx="8">
                  <c:v>1395463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En línea</c:v>
                </c:pt>
              </c:strCache>
            </c:strRef>
          </c:tx>
          <c:cat>
            <c:numRef>
              <c:f>Hoja1!$B$1:$J$1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Hoja1!$B$3:$J$3</c:f>
              <c:numCache>
                <c:formatCode>General</c:formatCode>
                <c:ptCount val="9"/>
                <c:pt idx="0">
                  <c:v>13278</c:v>
                </c:pt>
                <c:pt idx="1">
                  <c:v>17394</c:v>
                </c:pt>
                <c:pt idx="2">
                  <c:v>22916</c:v>
                </c:pt>
                <c:pt idx="3">
                  <c:v>25451</c:v>
                </c:pt>
                <c:pt idx="4">
                  <c:v>32967</c:v>
                </c:pt>
                <c:pt idx="5">
                  <c:v>41448</c:v>
                </c:pt>
                <c:pt idx="6">
                  <c:v>50353</c:v>
                </c:pt>
                <c:pt idx="7">
                  <c:v>62004</c:v>
                </c:pt>
                <c:pt idx="8">
                  <c:v>72337</c:v>
                </c:pt>
              </c:numCache>
            </c:numRef>
          </c:val>
        </c:ser>
        <c:axId val="33991296"/>
        <c:axId val="48247936"/>
      </c:barChart>
      <c:catAx>
        <c:axId val="33991296"/>
        <c:scaling>
          <c:orientation val="minMax"/>
        </c:scaling>
        <c:axPos val="b"/>
        <c:numFmt formatCode="General" sourceLinked="1"/>
        <c:tickLblPos val="nextTo"/>
        <c:crossAx val="48247936"/>
        <c:crosses val="autoZero"/>
        <c:auto val="1"/>
        <c:lblAlgn val="ctr"/>
        <c:lblOffset val="100"/>
      </c:catAx>
      <c:valAx>
        <c:axId val="48247936"/>
        <c:scaling>
          <c:orientation val="minMax"/>
        </c:scaling>
        <c:axPos val="l"/>
        <c:majorGridlines/>
        <c:numFmt formatCode="General" sourceLinked="1"/>
        <c:tickLblPos val="nextTo"/>
        <c:crossAx val="3399129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400"/>
      </a:pPr>
      <a:endParaRPr lang="es-MX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38D5E-5798-444B-BA80-662CC29C1405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97A2EB1-E92F-493C-955C-62BFB3F11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DF37097-050C-4C08-B0BC-D0F95EABD207}" type="datetimeFigureOut">
              <a:rPr lang="es-ES"/>
              <a:pPr>
                <a:defRPr/>
              </a:pPr>
              <a:t>07/04/2011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B5476B4-4020-4C38-BF41-0EF2AECD89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CDA217-549D-434C-BA8C-228A3AC57B08}" type="slidenum">
              <a:rPr lang="es-ES" smtClean="0">
                <a:latin typeface="Arial" charset="0"/>
              </a:rPr>
              <a:pPr/>
              <a:t>1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4628FF-8732-413A-AF3B-89E96828D093}" type="slidenum">
              <a:rPr lang="es-ES" smtClean="0">
                <a:latin typeface="Arial" charset="0"/>
              </a:rPr>
              <a:pPr/>
              <a:t>10</a:t>
            </a:fld>
            <a:endParaRPr lang="es-ES" smtClean="0">
              <a:latin typeface="Arial" charset="0"/>
            </a:endParaRPr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A7CFB4-A128-44F7-A2A2-E9DA77F2ECFF}" type="slidenum">
              <a:rPr lang="es-ES" sz="1200"/>
              <a:pPr algn="r"/>
              <a:t>10</a:t>
            </a:fld>
            <a:endParaRPr lang="es-E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04D1F6-DB49-48E5-A77E-B8CF45A4AB45}" type="slidenum">
              <a:rPr lang="es-ES" smtClean="0">
                <a:latin typeface="Arial" charset="0"/>
              </a:rPr>
              <a:pPr/>
              <a:t>11</a:t>
            </a:fld>
            <a:endParaRPr lang="es-ES" smtClean="0">
              <a:latin typeface="Arial" charset="0"/>
            </a:endParaRPr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BCB8E-DC3D-40B6-84B0-D6333C2E3032}" type="slidenum">
              <a:rPr lang="es-ES" sz="1200"/>
              <a:pPr algn="r"/>
              <a:t>11</a:t>
            </a:fld>
            <a:endParaRPr lang="es-E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756E24-1665-414E-ADE2-46A150B2F8C2}" type="slidenum">
              <a:rPr lang="es-ES" smtClean="0">
                <a:latin typeface="Arial" charset="0"/>
              </a:rPr>
              <a:pPr/>
              <a:t>12</a:t>
            </a:fld>
            <a:endParaRPr lang="es-ES" smtClean="0">
              <a:latin typeface="Arial" charset="0"/>
            </a:endParaRPr>
          </a:p>
        </p:txBody>
      </p:sp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FF05AF-7E7B-488F-80D9-0A09F8CAA4D3}" type="slidenum">
              <a:rPr lang="es-ES" sz="1200"/>
              <a:pPr algn="r"/>
              <a:t>12</a:t>
            </a:fld>
            <a:endParaRPr lang="es-E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D98D8F-2EF9-45E9-B7B8-0BD2C8A0B9DA}" type="slidenum">
              <a:rPr lang="es-ES" smtClean="0">
                <a:latin typeface="Arial" charset="0"/>
              </a:rPr>
              <a:pPr/>
              <a:t>14</a:t>
            </a:fld>
            <a:endParaRPr lang="es-ES" smtClean="0">
              <a:latin typeface="Arial" charset="0"/>
            </a:endParaRPr>
          </a:p>
        </p:txBody>
      </p:sp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9F69B8-FE9B-404A-BC80-1B6BA37694D0}" type="slidenum">
              <a:rPr lang="es-ES" sz="1200"/>
              <a:pPr algn="r"/>
              <a:t>14</a:t>
            </a:fld>
            <a:endParaRPr lang="es-E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C182CF-2EC9-46F2-BD8D-0002F547154A}" type="slidenum">
              <a:rPr lang="es-ES" smtClean="0">
                <a:latin typeface="Arial" charset="0"/>
              </a:rPr>
              <a:pPr/>
              <a:t>15</a:t>
            </a:fld>
            <a:endParaRPr lang="es-ES" smtClean="0">
              <a:latin typeface="Arial" charset="0"/>
            </a:endParaRPr>
          </a:p>
        </p:txBody>
      </p:sp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17677CAF-7D56-4CBC-86EA-116E5466817B}" type="slidenum">
              <a:rPr lang="es-ES" sz="1200"/>
              <a:pPr algn="r" defTabSz="896938"/>
              <a:t>15</a:t>
            </a:fld>
            <a:endParaRPr lang="es-E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5C64FD-C778-4C78-9D98-B28408C010A6}" type="slidenum">
              <a:rPr lang="es-ES" smtClean="0">
                <a:latin typeface="Arial" charset="0"/>
              </a:rPr>
              <a:pPr/>
              <a:t>16</a:t>
            </a:fld>
            <a:endParaRPr lang="es-ES" smtClean="0">
              <a:latin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7411FB-47B3-49BD-B1CA-18331F828665}" type="slidenum">
              <a:rPr lang="es-ES" smtClean="0">
                <a:latin typeface="Arial" charset="0"/>
              </a:rPr>
              <a:pPr/>
              <a:t>17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CBBC0-C127-48FE-9493-EE7ACA015D46}" type="slidenum">
              <a:rPr lang="es-ES" smtClean="0">
                <a:latin typeface="Arial" charset="0"/>
              </a:rPr>
              <a:pPr/>
              <a:t>18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2B5593-1B91-4DC6-9B2D-A49C3B6EEA24}" type="slidenum">
              <a:rPr lang="es-ES" smtClean="0">
                <a:latin typeface="Arial" charset="0"/>
              </a:rPr>
              <a:pPr/>
              <a:t>19</a:t>
            </a:fld>
            <a:endParaRPr lang="es-ES" smtClean="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0DA29D-9085-41EF-8460-ADE0A3D622E6}" type="slidenum">
              <a:rPr lang="es-ES" smtClean="0">
                <a:latin typeface="Arial" charset="0"/>
              </a:rPr>
              <a:pPr/>
              <a:t>20</a:t>
            </a:fld>
            <a:endParaRPr lang="es-ES" smtClean="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408014-467D-4381-B788-96410E475082}" type="slidenum">
              <a:rPr lang="es-ES" smtClean="0">
                <a:latin typeface="Arial" charset="0"/>
              </a:rPr>
              <a:pPr/>
              <a:t>2</a:t>
            </a:fld>
            <a:endParaRPr lang="es-ES" smtClean="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E4CAA8-D227-42D2-A8E4-01EEEF7BFE26}" type="slidenum">
              <a:rPr lang="es-ES" smtClean="0">
                <a:latin typeface="Arial" charset="0"/>
              </a:rPr>
              <a:pPr/>
              <a:t>21</a:t>
            </a:fld>
            <a:endParaRPr lang="es-ES" smtClean="0">
              <a:latin typeface="Arial" charset="0"/>
            </a:endParaRPr>
          </a:p>
        </p:txBody>
      </p:sp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0E1015DF-962B-4297-9ECF-C8CD36DC4F9E}" type="slidenum">
              <a:rPr lang="es-ES" sz="1200"/>
              <a:pPr algn="r" defTabSz="896938"/>
              <a:t>21</a:t>
            </a:fld>
            <a:endParaRPr lang="es-E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F0AA61-B99E-4205-99CA-5A5785444CD2}" type="slidenum">
              <a:rPr lang="es-ES" smtClean="0">
                <a:latin typeface="Arial" charset="0"/>
              </a:rPr>
              <a:pPr/>
              <a:t>22</a:t>
            </a:fld>
            <a:endParaRPr lang="es-ES" smtClean="0">
              <a:latin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913296-2F6F-43D9-9018-2B454482FA3D}" type="slidenum">
              <a:rPr lang="es-ES" smtClean="0">
                <a:latin typeface="Arial" charset="0"/>
              </a:rPr>
              <a:pPr/>
              <a:t>23</a:t>
            </a:fld>
            <a:endParaRPr lang="es-ES" smtClean="0">
              <a:latin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E6E2FC-4292-4E05-8758-2C1144E82F7D}" type="slidenum">
              <a:rPr lang="es-ES" smtClean="0">
                <a:latin typeface="Arial" charset="0"/>
              </a:rPr>
              <a:pPr/>
              <a:t>24</a:t>
            </a:fld>
            <a:endParaRPr lang="es-ES" smtClean="0">
              <a:latin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57F9DD-3ADB-495D-BCD3-13AEF7580FC1}" type="slidenum">
              <a:rPr lang="es-ES" smtClean="0">
                <a:latin typeface="Arial" charset="0"/>
              </a:rPr>
              <a:pPr/>
              <a:t>25</a:t>
            </a:fld>
            <a:endParaRPr lang="es-ES" smtClean="0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5E3158-0496-4B03-85A8-F2057D59E4A0}" type="slidenum">
              <a:rPr lang="es-ES" smtClean="0">
                <a:latin typeface="Arial" charset="0"/>
              </a:rPr>
              <a:pPr/>
              <a:t>26</a:t>
            </a:fld>
            <a:endParaRPr lang="es-ES" smtClean="0">
              <a:latin typeface="Arial" charset="0"/>
            </a:endParaRPr>
          </a:p>
        </p:txBody>
      </p:sp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09A9C8-8F9E-493C-ACD2-79FB8C5532DF}" type="slidenum">
              <a:rPr lang="es-ES" sz="1200"/>
              <a:pPr algn="r"/>
              <a:t>26</a:t>
            </a:fld>
            <a:endParaRPr lang="es-E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CF7C18-1D9B-49CE-819C-6102B383FC0B}" type="slidenum">
              <a:rPr lang="es-ES" smtClean="0">
                <a:latin typeface="Arial" charset="0"/>
              </a:rPr>
              <a:pPr/>
              <a:t>27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694A3E-54F4-43AF-808A-19EAB2DCE080}" type="slidenum">
              <a:rPr lang="es-ES" smtClean="0">
                <a:latin typeface="Arial" charset="0"/>
              </a:rPr>
              <a:pPr/>
              <a:t>28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C144A2-8B34-437D-AD74-816DF419879B}" type="slidenum">
              <a:rPr lang="es-ES" smtClean="0">
                <a:latin typeface="Arial" charset="0"/>
              </a:rPr>
              <a:pPr/>
              <a:t>29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940D9F-5EAF-42F5-8EBB-AA4F4201FB3F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6C5B4-1541-4C93-8251-A05DDCD9EFBF}" type="slidenum">
              <a:rPr lang="es-ES" smtClean="0">
                <a:latin typeface="Arial" charset="0"/>
              </a:rPr>
              <a:pPr/>
              <a:t>3</a:t>
            </a:fld>
            <a:endParaRPr lang="es-ES" smtClean="0">
              <a:latin typeface="Arial" charset="0"/>
            </a:endParaRPr>
          </a:p>
        </p:txBody>
      </p:sp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647203-1EFE-4833-B843-842B9EA04E36}" type="slidenum">
              <a:rPr lang="es-ES" sz="1200"/>
              <a:pPr algn="r"/>
              <a:t>3</a:t>
            </a:fld>
            <a:endParaRPr lang="es-E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0ACD97-367E-48C2-95B4-F04CDE1063AA}" type="slidenum">
              <a:rPr lang="es-ES" smtClean="0">
                <a:latin typeface="Arial" charset="0"/>
              </a:rPr>
              <a:pPr/>
              <a:t>31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C53E35-FE3F-4D9A-A8BE-29A9637A8C4B}" type="slidenum">
              <a:rPr lang="es-ES" smtClean="0">
                <a:latin typeface="Arial" charset="0"/>
              </a:rPr>
              <a:pPr/>
              <a:t>32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A3D7EE-489C-457D-BE2C-3D4161ACBDC4}" type="slidenum">
              <a:rPr lang="es-ES" smtClean="0">
                <a:latin typeface="Arial" charset="0"/>
              </a:rPr>
              <a:pPr/>
              <a:t>33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F1F303-8CD9-4AF3-A529-02B61C79BF4D}" type="slidenum">
              <a:rPr lang="es-ES" smtClean="0">
                <a:latin typeface="Arial" charset="0"/>
              </a:rPr>
              <a:pPr/>
              <a:t>34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995B26-7B42-4E74-A90E-22122248038A}" type="slidenum">
              <a:rPr lang="es-ES" smtClean="0">
                <a:latin typeface="Arial" charset="0"/>
              </a:rPr>
              <a:pPr/>
              <a:t>35</a:t>
            </a:fld>
            <a:endParaRPr lang="es-ES" smtClean="0"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1DFA97-DAF5-477B-BF33-7EEEBAFB75ED}" type="slidenum">
              <a:rPr lang="es-ES" smtClean="0">
                <a:latin typeface="Arial" charset="0"/>
              </a:rPr>
              <a:pPr/>
              <a:t>36</a:t>
            </a:fld>
            <a:endParaRPr lang="es-ES" smtClean="0">
              <a:latin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602ADF-DE3E-4BB5-8C19-B60388486526}" type="slidenum">
              <a:rPr lang="es-ES" smtClean="0">
                <a:latin typeface="Arial" charset="0"/>
              </a:rPr>
              <a:pPr/>
              <a:t>37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9DCE11-12D1-40B8-B668-509B846C4C09}" type="slidenum">
              <a:rPr lang="es-ES" smtClean="0">
                <a:latin typeface="Arial" charset="0"/>
              </a:rPr>
              <a:pPr/>
              <a:t>38</a:t>
            </a:fld>
            <a:endParaRPr lang="es-ES" smtClean="0">
              <a:latin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47C1E-90EE-49BC-948B-DA2A4356EA53}" type="slidenum">
              <a:rPr lang="es-ES" smtClean="0">
                <a:latin typeface="Arial" charset="0"/>
              </a:rPr>
              <a:pPr/>
              <a:t>4</a:t>
            </a:fld>
            <a:endParaRPr lang="es-ES" smtClean="0">
              <a:latin typeface="Arial" charset="0"/>
            </a:endParaRPr>
          </a:p>
        </p:txBody>
      </p:sp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73F01-7DB5-4829-B190-1B1BD75FAB06}" type="slidenum">
              <a:rPr lang="es-ES" sz="1200"/>
              <a:pPr algn="r"/>
              <a:t>4</a:t>
            </a:fld>
            <a:endParaRPr lang="es-E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B745B7-7D1F-4A69-B8D0-FC424B3FCC5E}" type="slidenum">
              <a:rPr lang="es-ES" smtClean="0">
                <a:latin typeface="Arial" charset="0"/>
              </a:rPr>
              <a:pPr/>
              <a:t>5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132129-A22F-464B-8E5C-C8FF58DC45F8}" type="slidenum">
              <a:rPr lang="es-ES" smtClean="0">
                <a:latin typeface="Arial" charset="0"/>
              </a:rPr>
              <a:pPr/>
              <a:t>6</a:t>
            </a:fld>
            <a:endParaRPr lang="es-ES" smtClean="0">
              <a:latin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0555E7-4FE9-4201-8BDD-C6DFD41DD1A3}" type="slidenum">
              <a:rPr lang="es-ES" sz="1200"/>
              <a:pPr algn="r"/>
              <a:t>6</a:t>
            </a:fld>
            <a:endParaRPr lang="es-E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EE9587-A0C0-41A6-86D9-D04A612B1198}" type="slidenum">
              <a:rPr lang="es-ES" smtClean="0">
                <a:latin typeface="Arial" charset="0"/>
              </a:rPr>
              <a:pPr/>
              <a:t>7</a:t>
            </a:fld>
            <a:endParaRPr lang="es-ES" smtClean="0">
              <a:latin typeface="Arial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FD1470-440B-4771-80C7-29130AD61E8A}" type="slidenum">
              <a:rPr lang="es-ES" sz="1200"/>
              <a:pPr algn="r"/>
              <a:t>7</a:t>
            </a:fld>
            <a:endParaRPr lang="es-ES" sz="1200"/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1228974-D91A-4015-ABA2-2F3770107718}" type="slidenum">
              <a:rPr lang="es-ES" sz="1200">
                <a:latin typeface="+mn-lt"/>
              </a:rPr>
              <a:pPr algn="r">
                <a:defRPr/>
              </a:pPr>
              <a:t>7</a:t>
            </a:fld>
            <a:endParaRPr lang="es-ES" sz="1200">
              <a:latin typeface="+mn-lt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47CAAA-DA75-4B92-BDF2-E973EEB0B000}" type="slidenum">
              <a:rPr lang="es-ES" smtClean="0">
                <a:latin typeface="Arial" charset="0"/>
              </a:rPr>
              <a:pPr/>
              <a:t>8</a:t>
            </a:fld>
            <a:endParaRPr lang="es-ES" smtClean="0">
              <a:latin typeface="Arial" charset="0"/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6D0689-E6DE-4672-945E-F4BC05073294}" type="slidenum">
              <a:rPr lang="es-ES" sz="1200"/>
              <a:pPr algn="r"/>
              <a:t>8</a:t>
            </a:fld>
            <a:endParaRPr lang="es-ES" sz="1200"/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4FF3850-686B-4E28-B63C-64DE55685ED6}" type="slidenum">
              <a:rPr lang="es-ES" sz="1200">
                <a:latin typeface="+mn-lt"/>
              </a:rPr>
              <a:pPr algn="r">
                <a:defRPr/>
              </a:pPr>
              <a:t>8</a:t>
            </a:fld>
            <a:endParaRPr lang="es-ES" sz="1200">
              <a:latin typeface="+mn-lt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3587DD-C3A1-4E27-8C05-AADF507528A8}" type="slidenum">
              <a:rPr lang="es-ES" smtClean="0">
                <a:latin typeface="Arial" charset="0"/>
              </a:rPr>
              <a:pPr/>
              <a:t>9</a:t>
            </a:fld>
            <a:endParaRPr lang="es-ES" smtClean="0">
              <a:latin typeface="Arial" charset="0"/>
            </a:endParaRPr>
          </a:p>
        </p:txBody>
      </p:sp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96DA3E-0E57-48A5-AD20-D897740D12A6}" type="slidenum">
              <a:rPr lang="es-ES" sz="1200"/>
              <a:pPr algn="r"/>
              <a:t>9</a:t>
            </a:fld>
            <a:endParaRPr 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9A588-6132-497C-B478-6A2A15C9ED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ED91-7F03-4808-80B2-2FA1003A1D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893C5-48CE-4562-B651-52E2DB8823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5C5EE-1EDC-4A0F-A7EB-1D5B542773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273E-95EC-4E6E-8556-3A1A3F10B1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E15AE-53AF-4C72-A4FB-3FE77E2E93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4AEBD-15FF-40E5-9AC3-BF7F5D2000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A9240-4E5C-419B-B0C5-C419674B36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7CA6B-4332-4845-B95D-0DC28FE134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0AD13-3FDD-4306-AF08-2B8C8AC268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C95CD-EE36-4D26-AB51-DA37C27160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s-MX"/>
              <a:t>2 y 3 de septiembre de 2010</a:t>
            </a: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6006D04-98DA-4E2D-8CD3-12DDB2F4BD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chavezs@unam.m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ebposible.com/utilidades/dublincore-metadata-gen/" TargetMode="Externa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wmf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aj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ndex.unam.mx/latindex/busquedas1/revistas_elec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magojr.com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://pkp.sfu.ca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gchavezs@unam.m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etcraft.com/archives/2010/05/14/may_2010_web_server_survey.html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internetworldstats.com/" TargetMode="External"/><Relationship Id="rId4" Type="http://schemas.openxmlformats.org/officeDocument/2006/relationships/hyperlink" Target="http://www.worldwidewebsiz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s-MX" sz="5000" b="1" smtClean="0">
                <a:solidFill>
                  <a:schemeClr val="tx1"/>
                </a:solidFill>
              </a:rPr>
              <a:t>Revistas e Internet </a:t>
            </a:r>
            <a:endParaRPr lang="es-ES" sz="5000" b="1" smtClean="0">
              <a:solidFill>
                <a:schemeClr val="tx1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00588"/>
            <a:ext cx="6400800" cy="1752600"/>
          </a:xfrm>
        </p:spPr>
        <p:txBody>
          <a:bodyPr/>
          <a:lstStyle/>
          <a:p>
            <a:pPr eaLnBrk="1" hangingPunct="1"/>
            <a:r>
              <a:rPr lang="en-GB" sz="2400" smtClean="0"/>
              <a:t>19 de octubre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8496300" cy="4525963"/>
          </a:xfrm>
        </p:spPr>
        <p:txBody>
          <a:bodyPr/>
          <a:lstStyle/>
          <a:p>
            <a:pPr algn="ctr" eaLnBrk="1" hangingPunct="1">
              <a:buClr>
                <a:srgbClr val="663300"/>
              </a:buClr>
              <a:buSzPct val="70000"/>
              <a:buFont typeface="Wingdings" pitchFamily="2" charset="2"/>
              <a:buNone/>
              <a:defRPr/>
            </a:pPr>
            <a:endParaRPr lang="es-MX" b="1" dirty="0" smtClean="0"/>
          </a:p>
          <a:p>
            <a:pPr algn="ctr" eaLnBrk="1" hangingPunct="1">
              <a:spcBef>
                <a:spcPct val="0"/>
              </a:spcBef>
              <a:buClr>
                <a:srgbClr val="663300"/>
              </a:buClr>
              <a:buSzPct val="70000"/>
              <a:buFontTx/>
              <a:buNone/>
              <a:defRPr/>
            </a:pPr>
            <a:endParaRPr lang="es-MX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ct val="0"/>
              </a:spcBef>
              <a:buClr>
                <a:srgbClr val="663300"/>
              </a:buClr>
              <a:buSzPct val="70000"/>
              <a:buFontTx/>
              <a:buNone/>
              <a:defRPr/>
            </a:pPr>
            <a:r>
              <a:rPr lang="es-MX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Revistas Electrónicas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323850" y="1557338"/>
          <a:ext cx="8569325" cy="1800225"/>
        </p:xfrm>
        <a:graphic>
          <a:graphicData uri="http://schemas.openxmlformats.org/drawingml/2006/table">
            <a:tbl>
              <a:tblPr/>
              <a:tblGrid>
                <a:gridCol w="1439838"/>
                <a:gridCol w="1330350"/>
                <a:gridCol w="862012"/>
                <a:gridCol w="1550988"/>
                <a:gridCol w="850900"/>
                <a:gridCol w="1526430"/>
                <a:gridCol w="1008807"/>
              </a:tblGrid>
              <a:tr h="257481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Estadísticas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del 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registro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ISSN 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1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Incremento de 2001 a 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31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Cantidad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Cantidad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Impresas 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1,018,863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1,395,463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376,600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Electrónicas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13,278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72,337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59,059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445%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1,032,141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1,467,800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435,659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2 Gráfico"/>
          <p:cNvGraphicFramePr/>
          <p:nvPr/>
        </p:nvGraphicFramePr>
        <p:xfrm>
          <a:off x="1187624" y="3645024"/>
          <a:ext cx="6816250" cy="302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7940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41" name="Group 5"/>
          <p:cNvGraphicFramePr>
            <a:graphicFrameLocks noGrp="1"/>
          </p:cNvGraphicFramePr>
          <p:nvPr/>
        </p:nvGraphicFramePr>
        <p:xfrm>
          <a:off x="395288" y="2276475"/>
          <a:ext cx="8281987" cy="1585913"/>
        </p:xfrm>
        <a:graphic>
          <a:graphicData uri="http://schemas.openxmlformats.org/drawingml/2006/table">
            <a:tbl>
              <a:tblPr/>
              <a:tblGrid>
                <a:gridCol w="1944216"/>
                <a:gridCol w="2016224"/>
                <a:gridCol w="2016224"/>
                <a:gridCol w="2304306"/>
              </a:tblGrid>
              <a:tr h="1619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Producción de Revistas en América Latina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Mundo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América Latina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Representación de América Latina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1,395,463.00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18,011.00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Electrónicas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72,337.00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3,464.00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962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6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252538"/>
            <a:ext cx="3889375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367"/>
          <p:cNvSpPr>
            <a:spLocks noChangeArrowheads="1"/>
          </p:cNvSpPr>
          <p:nvPr/>
        </p:nvSpPr>
        <p:spPr bwMode="auto">
          <a:xfrm>
            <a:off x="250825" y="2470150"/>
            <a:ext cx="43211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/>
              <a:t>La mayoría de las publicaciones que se encuentran disponibles en línea están basadas en los impresos.</a:t>
            </a:r>
          </a:p>
          <a:p>
            <a:pPr algn="ctr"/>
            <a:endParaRPr lang="es-MX" sz="2400" b="1"/>
          </a:p>
          <a:p>
            <a:pPr algn="ctr"/>
            <a:r>
              <a:rPr lang="es-MX" sz="2400" b="1"/>
              <a:t>Son una copia fiel del impreso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8496300" cy="1584325"/>
          </a:xfrm>
        </p:spPr>
        <p:txBody>
          <a:bodyPr/>
          <a:lstStyle/>
          <a:p>
            <a:pPr marL="0" algn="just">
              <a:lnSpc>
                <a:spcPct val="90000"/>
              </a:lnSpc>
              <a:spcBef>
                <a:spcPct val="50000"/>
              </a:spcBef>
              <a:buClr>
                <a:srgbClr val="663300"/>
              </a:buClr>
              <a:buSzPct val="70000"/>
              <a:buFont typeface="Wingdings" pitchFamily="2" charset="2"/>
              <a:buChar char="Ø"/>
            </a:pPr>
            <a:r>
              <a:rPr lang="es-MX" sz="2000" b="1" smtClean="0"/>
              <a:t>Copia fiel del impreso</a:t>
            </a:r>
          </a:p>
          <a:p>
            <a:pPr marL="0" algn="just">
              <a:lnSpc>
                <a:spcPct val="90000"/>
              </a:lnSpc>
              <a:spcBef>
                <a:spcPct val="50000"/>
              </a:spcBef>
              <a:buClr>
                <a:srgbClr val="663300"/>
              </a:buClr>
              <a:buSzPct val="70000"/>
              <a:buFont typeface="Wingdings" pitchFamily="2" charset="2"/>
              <a:buChar char="Ø"/>
            </a:pPr>
            <a:r>
              <a:rPr lang="es-MX" sz="2200" b="1" smtClean="0"/>
              <a:t>Versión electrónica del impreso</a:t>
            </a:r>
            <a:endParaRPr lang="es-MX" sz="2200" smtClean="0"/>
          </a:p>
          <a:p>
            <a:pPr marL="0" algn="just">
              <a:lnSpc>
                <a:spcPct val="90000"/>
              </a:lnSpc>
              <a:spcBef>
                <a:spcPct val="50000"/>
              </a:spcBef>
              <a:buClr>
                <a:srgbClr val="663300"/>
              </a:buClr>
              <a:buSzPct val="70000"/>
              <a:buFont typeface="Wingdings" pitchFamily="2" charset="2"/>
              <a:buChar char="Ø"/>
            </a:pPr>
            <a:r>
              <a:rPr lang="es-MX" sz="2600" b="1" smtClean="0"/>
              <a:t>Publicación digital original</a:t>
            </a:r>
            <a:endParaRPr lang="es-MX" sz="2600" smtClean="0"/>
          </a:p>
        </p:txBody>
      </p:sp>
      <p:sp>
        <p:nvSpPr>
          <p:cNvPr id="7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1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50" y="3284538"/>
            <a:ext cx="42481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9138"/>
            <a:ext cx="792162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smtClean="0"/>
              <a:t>Rapidez de producción y distribución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Menores costos, dado que el único costo que se aborda es el de la “primera copia”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Capacidades multimedia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Interacción autor-lector-editor </a:t>
            </a:r>
            <a:r>
              <a:rPr lang="es-MX" sz="2400" smtClean="0"/>
              <a:t>(web 2.0)</a:t>
            </a:r>
            <a:endParaRPr lang="es-ES" sz="2400" smtClean="0"/>
          </a:p>
          <a:p>
            <a:pPr eaLnBrk="1" hangingPunct="1">
              <a:lnSpc>
                <a:spcPct val="90000"/>
              </a:lnSpc>
            </a:pPr>
            <a:r>
              <a:rPr lang="es-MX" sz="2400" smtClean="0"/>
              <a:t>Capacidad de actualización constante</a:t>
            </a:r>
          </a:p>
          <a:p>
            <a:pPr eaLnBrk="1" hangingPunct="1">
              <a:lnSpc>
                <a:spcPct val="90000"/>
              </a:lnSpc>
            </a:pPr>
            <a:r>
              <a:rPr lang="es-MX" sz="2400" smtClean="0"/>
              <a:t>Facilidad de acceso de la información</a:t>
            </a:r>
          </a:p>
          <a:p>
            <a:pPr eaLnBrk="1" hangingPunct="1">
              <a:lnSpc>
                <a:spcPct val="90000"/>
              </a:lnSpc>
            </a:pPr>
            <a:r>
              <a:rPr lang="es-MX" sz="2400" smtClean="0"/>
              <a:t>Facilidad para el trabajo colaborativo a distancia</a:t>
            </a:r>
          </a:p>
          <a:p>
            <a:pPr eaLnBrk="1" hangingPunct="1">
              <a:lnSpc>
                <a:spcPct val="90000"/>
              </a:lnSpc>
            </a:pPr>
            <a:r>
              <a:rPr lang="es-MX" sz="2400" smtClean="0"/>
              <a:t>Mayor alcance y visibilidad (Open Acces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sz="2400" smtClean="0"/>
          </a:p>
        </p:txBody>
      </p:sp>
      <p:sp>
        <p:nvSpPr>
          <p:cNvPr id="45058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Ventajas</a:t>
            </a:r>
            <a:endParaRPr lang="es-ES" sz="3200"/>
          </a:p>
        </p:txBody>
      </p:sp>
      <p:sp>
        <p:nvSpPr>
          <p:cNvPr id="7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5060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188" y="2060575"/>
            <a:ext cx="784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2400" smtClean="0"/>
              <a:t>Facilidad de corrección y actualización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Facilidad de almacenamiento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Análisis de estadísticas de uso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Mayor conocimiento de su impacto (FI)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Posibilidad ilimitadas de copias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El sistema de recuperación del artículo a texto completo es inmediato y fácil.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No requiere mantener una periodicidad constante*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Posibilidad de publicación de </a:t>
            </a:r>
            <a:r>
              <a:rPr lang="es-MX" sz="2400" i="1" smtClean="0"/>
              <a:t>preprints*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Otras más…</a:t>
            </a:r>
            <a:endParaRPr lang="es-ES" sz="2400" smtClean="0"/>
          </a:p>
        </p:txBody>
      </p:sp>
      <p:sp>
        <p:nvSpPr>
          <p:cNvPr id="47106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Ventajas</a:t>
            </a:r>
            <a:endParaRPr lang="es-ES" sz="3200"/>
          </a:p>
        </p:txBody>
      </p:sp>
      <p:sp>
        <p:nvSpPr>
          <p:cNvPr id="13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7108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1116013" y="2133600"/>
            <a:ext cx="2159000" cy="273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1547813" y="2709863"/>
            <a:ext cx="1296987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200" b="1"/>
              <a:t>Investigadores</a:t>
            </a:r>
            <a:endParaRPr lang="en-US" sz="1200" b="1"/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3851275" y="2709863"/>
            <a:ext cx="1296988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200" b="1"/>
              <a:t>Artículos</a:t>
            </a:r>
            <a:endParaRPr lang="en-US" sz="1200" b="1"/>
          </a:p>
        </p:txBody>
      </p:sp>
      <p:cxnSp>
        <p:nvCxnSpPr>
          <p:cNvPr id="442373" name="AutoShape 5"/>
          <p:cNvCxnSpPr>
            <a:cxnSpLocks noChangeShapeType="1"/>
            <a:stCxn id="442371" idx="3"/>
            <a:endCxn id="442372" idx="1"/>
          </p:cNvCxnSpPr>
          <p:nvPr/>
        </p:nvCxnSpPr>
        <p:spPr bwMode="auto">
          <a:xfrm>
            <a:off x="2844800" y="2962275"/>
            <a:ext cx="1006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2374" name="Text Box 6"/>
          <p:cNvSpPr txBox="1">
            <a:spLocks noChangeArrowheads="1"/>
          </p:cNvSpPr>
          <p:nvPr/>
        </p:nvSpPr>
        <p:spPr bwMode="auto">
          <a:xfrm>
            <a:off x="2859088" y="2735263"/>
            <a:ext cx="992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>
                <a:solidFill>
                  <a:srgbClr val="333300"/>
                </a:solidFill>
              </a:rPr>
              <a:t>Investigación</a:t>
            </a:r>
            <a:endParaRPr lang="en-US" sz="1000" b="1">
              <a:solidFill>
                <a:srgbClr val="333300"/>
              </a:solidFill>
            </a:endParaRPr>
          </a:p>
        </p:txBody>
      </p:sp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5364163" y="2205038"/>
            <a:ext cx="2159000" cy="273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2376" name="Rectangle 8"/>
          <p:cNvSpPr>
            <a:spLocks noChangeArrowheads="1"/>
          </p:cNvSpPr>
          <p:nvPr/>
        </p:nvSpPr>
        <p:spPr bwMode="auto">
          <a:xfrm>
            <a:off x="5795963" y="2709863"/>
            <a:ext cx="1296987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200" b="1"/>
              <a:t>Editor</a:t>
            </a:r>
            <a:endParaRPr lang="en-US" sz="1200" b="1"/>
          </a:p>
        </p:txBody>
      </p:sp>
      <p:cxnSp>
        <p:nvCxnSpPr>
          <p:cNvPr id="442377" name="AutoShape 9"/>
          <p:cNvCxnSpPr>
            <a:cxnSpLocks noChangeShapeType="1"/>
            <a:stCxn id="442372" idx="3"/>
            <a:endCxn id="442376" idx="1"/>
          </p:cNvCxnSpPr>
          <p:nvPr/>
        </p:nvCxnSpPr>
        <p:spPr bwMode="auto">
          <a:xfrm>
            <a:off x="5148263" y="2962275"/>
            <a:ext cx="647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2378" name="Rectangle 10"/>
          <p:cNvSpPr>
            <a:spLocks noChangeArrowheads="1"/>
          </p:cNvSpPr>
          <p:nvPr/>
        </p:nvSpPr>
        <p:spPr bwMode="auto">
          <a:xfrm>
            <a:off x="5795963" y="5445125"/>
            <a:ext cx="1296987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200" b="1"/>
              <a:t>Ejemplar</a:t>
            </a:r>
            <a:endParaRPr lang="en-US" sz="1200" b="1"/>
          </a:p>
        </p:txBody>
      </p:sp>
      <p:cxnSp>
        <p:nvCxnSpPr>
          <p:cNvPr id="442379" name="AutoShape 11"/>
          <p:cNvCxnSpPr>
            <a:cxnSpLocks noChangeShapeType="1"/>
            <a:stCxn id="442376" idx="2"/>
            <a:endCxn id="442386" idx="0"/>
          </p:cNvCxnSpPr>
          <p:nvPr/>
        </p:nvCxnSpPr>
        <p:spPr bwMode="auto">
          <a:xfrm rot="5400000">
            <a:off x="6085681" y="3574257"/>
            <a:ext cx="719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6443663" y="3357563"/>
            <a:ext cx="773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>
                <a:solidFill>
                  <a:srgbClr val="333300"/>
                </a:solidFill>
              </a:rPr>
              <a:t>Selección</a:t>
            </a:r>
            <a:endParaRPr lang="en-US" sz="1000" b="1">
              <a:solidFill>
                <a:srgbClr val="333300"/>
              </a:solidFill>
            </a:endParaRPr>
          </a:p>
        </p:txBody>
      </p:sp>
      <p:sp>
        <p:nvSpPr>
          <p:cNvPr id="442381" name="Rectangle 13"/>
          <p:cNvSpPr>
            <a:spLocks noChangeArrowheads="1"/>
          </p:cNvSpPr>
          <p:nvPr/>
        </p:nvSpPr>
        <p:spPr bwMode="auto">
          <a:xfrm>
            <a:off x="1547813" y="3862388"/>
            <a:ext cx="1296987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200" b="1"/>
              <a:t>Bibliotecas</a:t>
            </a:r>
            <a:endParaRPr lang="en-US" sz="1200" b="1"/>
          </a:p>
        </p:txBody>
      </p:sp>
      <p:cxnSp>
        <p:nvCxnSpPr>
          <p:cNvPr id="442382" name="AutoShape 14"/>
          <p:cNvCxnSpPr>
            <a:cxnSpLocks noChangeShapeType="1"/>
            <a:stCxn id="442378" idx="1"/>
            <a:endCxn id="442381" idx="2"/>
          </p:cNvCxnSpPr>
          <p:nvPr/>
        </p:nvCxnSpPr>
        <p:spPr bwMode="auto">
          <a:xfrm rot="10800000">
            <a:off x="2197100" y="4367213"/>
            <a:ext cx="3598863" cy="13303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42383" name="AutoShape 15"/>
          <p:cNvCxnSpPr>
            <a:cxnSpLocks noChangeShapeType="1"/>
            <a:stCxn id="442371" idx="0"/>
            <a:endCxn id="442376" idx="0"/>
          </p:cNvCxnSpPr>
          <p:nvPr/>
        </p:nvCxnSpPr>
        <p:spPr bwMode="auto">
          <a:xfrm rot="5400000" flipV="1">
            <a:off x="4320381" y="586582"/>
            <a:ext cx="1587" cy="4248150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42384" name="Text Box 16"/>
          <p:cNvSpPr txBox="1">
            <a:spLocks noChangeArrowheads="1"/>
          </p:cNvSpPr>
          <p:nvPr/>
        </p:nvSpPr>
        <p:spPr bwMode="auto">
          <a:xfrm>
            <a:off x="3924300" y="2133600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>
                <a:solidFill>
                  <a:srgbClr val="333300"/>
                </a:solidFill>
              </a:rPr>
              <a:t>Arbitraje</a:t>
            </a:r>
            <a:endParaRPr lang="en-US" sz="1000" b="1">
              <a:solidFill>
                <a:srgbClr val="333300"/>
              </a:solidFill>
            </a:endParaRPr>
          </a:p>
        </p:txBody>
      </p:sp>
      <p:cxnSp>
        <p:nvCxnSpPr>
          <p:cNvPr id="442385" name="AutoShape 17"/>
          <p:cNvCxnSpPr>
            <a:cxnSpLocks noChangeShapeType="1"/>
            <a:stCxn id="442381" idx="0"/>
            <a:endCxn id="442371" idx="2"/>
          </p:cNvCxnSpPr>
          <p:nvPr/>
        </p:nvCxnSpPr>
        <p:spPr bwMode="auto">
          <a:xfrm rot="-5400000">
            <a:off x="1873250" y="3538538"/>
            <a:ext cx="647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2386" name="Rectangle 18"/>
          <p:cNvSpPr>
            <a:spLocks noChangeArrowheads="1"/>
          </p:cNvSpPr>
          <p:nvPr/>
        </p:nvSpPr>
        <p:spPr bwMode="auto">
          <a:xfrm>
            <a:off x="5795963" y="3933825"/>
            <a:ext cx="1296987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200" b="1"/>
              <a:t>Imprenta</a:t>
            </a:r>
            <a:endParaRPr lang="en-US" sz="1200" b="1"/>
          </a:p>
        </p:txBody>
      </p:sp>
      <p:cxnSp>
        <p:nvCxnSpPr>
          <p:cNvPr id="442387" name="AutoShape 19"/>
          <p:cNvCxnSpPr>
            <a:cxnSpLocks noChangeShapeType="1"/>
            <a:stCxn id="442386" idx="2"/>
            <a:endCxn id="442378" idx="0"/>
          </p:cNvCxnSpPr>
          <p:nvPr/>
        </p:nvCxnSpPr>
        <p:spPr bwMode="auto">
          <a:xfrm rot="5400000">
            <a:off x="5942012" y="4941888"/>
            <a:ext cx="1006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2388" name="Text Box 20"/>
          <p:cNvSpPr txBox="1">
            <a:spLocks noChangeArrowheads="1"/>
          </p:cNvSpPr>
          <p:nvPr/>
        </p:nvSpPr>
        <p:spPr bwMode="auto">
          <a:xfrm>
            <a:off x="6443663" y="4725988"/>
            <a:ext cx="923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>
                <a:solidFill>
                  <a:srgbClr val="333300"/>
                </a:solidFill>
              </a:rPr>
              <a:t>Distribución</a:t>
            </a:r>
            <a:endParaRPr lang="en-US" sz="1000" b="1">
              <a:solidFill>
                <a:srgbClr val="333300"/>
              </a:solidFill>
            </a:endParaRPr>
          </a:p>
        </p:txBody>
      </p:sp>
      <p:sp>
        <p:nvSpPr>
          <p:cNvPr id="442389" name="Text Box 21"/>
          <p:cNvSpPr txBox="1">
            <a:spLocks noChangeArrowheads="1"/>
          </p:cNvSpPr>
          <p:nvPr/>
        </p:nvSpPr>
        <p:spPr bwMode="auto">
          <a:xfrm>
            <a:off x="1597025" y="2179638"/>
            <a:ext cx="1047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/>
              <a:t>Universidades</a:t>
            </a:r>
            <a:endParaRPr lang="en-US" sz="1000" b="1"/>
          </a:p>
        </p:txBody>
      </p:sp>
      <p:sp>
        <p:nvSpPr>
          <p:cNvPr id="442390" name="Text Box 22"/>
          <p:cNvSpPr txBox="1">
            <a:spLocks noChangeArrowheads="1"/>
          </p:cNvSpPr>
          <p:nvPr/>
        </p:nvSpPr>
        <p:spPr bwMode="auto">
          <a:xfrm>
            <a:off x="6080125" y="2179638"/>
            <a:ext cx="815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/>
              <a:t>editoriales</a:t>
            </a:r>
            <a:endParaRPr lang="en-US" sz="1000" b="1"/>
          </a:p>
        </p:txBody>
      </p:sp>
      <p:sp>
        <p:nvSpPr>
          <p:cNvPr id="49178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Ventajas</a:t>
            </a:r>
            <a:endParaRPr lang="es-ES" sz="3200"/>
          </a:p>
        </p:txBody>
      </p:sp>
      <p:sp>
        <p:nvSpPr>
          <p:cNvPr id="26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80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animBg="1"/>
      <p:bldP spid="442372" grpId="0" animBg="1"/>
      <p:bldP spid="442374" grpId="0"/>
      <p:bldP spid="442376" grpId="0" animBg="1"/>
      <p:bldP spid="442378" grpId="0" animBg="1"/>
      <p:bldP spid="442380" grpId="0"/>
      <p:bldP spid="442381" grpId="0" animBg="1"/>
      <p:bldP spid="442384" grpId="0"/>
      <p:bldP spid="442386" grpId="0" animBg="1"/>
      <p:bldP spid="442388" grpId="0"/>
      <p:bldP spid="442389" grpId="0"/>
      <p:bldP spid="4423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1116013" y="2133600"/>
            <a:ext cx="2159000" cy="273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1547813" y="2709863"/>
            <a:ext cx="1296987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200" b="1"/>
              <a:t>Investigadores</a:t>
            </a:r>
            <a:endParaRPr lang="en-US" sz="1200" b="1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3851275" y="2709863"/>
            <a:ext cx="1296988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200" b="1"/>
              <a:t>Artículos</a:t>
            </a:r>
            <a:endParaRPr lang="en-US" sz="1200" b="1"/>
          </a:p>
        </p:txBody>
      </p:sp>
      <p:cxnSp>
        <p:nvCxnSpPr>
          <p:cNvPr id="51206" name="AutoShape 5"/>
          <p:cNvCxnSpPr>
            <a:cxnSpLocks noChangeShapeType="1"/>
            <a:stCxn id="59396" idx="3"/>
            <a:endCxn id="59397" idx="1"/>
          </p:cNvCxnSpPr>
          <p:nvPr/>
        </p:nvCxnSpPr>
        <p:spPr bwMode="auto">
          <a:xfrm>
            <a:off x="2844800" y="2962275"/>
            <a:ext cx="1006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2859088" y="2735263"/>
            <a:ext cx="992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>
                <a:solidFill>
                  <a:srgbClr val="333300"/>
                </a:solidFill>
              </a:rPr>
              <a:t>Investigación</a:t>
            </a:r>
            <a:endParaRPr lang="en-US" sz="1000" b="1">
              <a:solidFill>
                <a:srgbClr val="333300"/>
              </a:solidFill>
            </a:endParaRPr>
          </a:p>
        </p:txBody>
      </p:sp>
      <p:sp>
        <p:nvSpPr>
          <p:cNvPr id="59400" name="Rectangle 7"/>
          <p:cNvSpPr>
            <a:spLocks noChangeArrowheads="1"/>
          </p:cNvSpPr>
          <p:nvPr/>
        </p:nvSpPr>
        <p:spPr bwMode="auto">
          <a:xfrm>
            <a:off x="5364163" y="2205038"/>
            <a:ext cx="2159000" cy="2736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8"/>
          <p:cNvSpPr>
            <a:spLocks noChangeArrowheads="1"/>
          </p:cNvSpPr>
          <p:nvPr/>
        </p:nvSpPr>
        <p:spPr bwMode="auto">
          <a:xfrm>
            <a:off x="5795963" y="2709863"/>
            <a:ext cx="1296987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200" b="1"/>
              <a:t>Editor</a:t>
            </a:r>
            <a:endParaRPr lang="en-US" sz="1200" b="1"/>
          </a:p>
        </p:txBody>
      </p:sp>
      <p:cxnSp>
        <p:nvCxnSpPr>
          <p:cNvPr id="51212" name="AutoShape 9"/>
          <p:cNvCxnSpPr>
            <a:cxnSpLocks noChangeShapeType="1"/>
            <a:stCxn id="59397" idx="3"/>
            <a:endCxn id="59401" idx="1"/>
          </p:cNvCxnSpPr>
          <p:nvPr/>
        </p:nvCxnSpPr>
        <p:spPr bwMode="auto">
          <a:xfrm>
            <a:off x="5148263" y="2962275"/>
            <a:ext cx="6477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9403" name="Rectangle 10"/>
          <p:cNvSpPr>
            <a:spLocks noChangeArrowheads="1"/>
          </p:cNvSpPr>
          <p:nvPr/>
        </p:nvSpPr>
        <p:spPr bwMode="auto">
          <a:xfrm>
            <a:off x="5795963" y="5445125"/>
            <a:ext cx="1296987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200" b="1"/>
              <a:t>Ejemplar</a:t>
            </a:r>
            <a:endParaRPr lang="en-US" sz="1200" b="1"/>
          </a:p>
        </p:txBody>
      </p:sp>
      <p:cxnSp>
        <p:nvCxnSpPr>
          <p:cNvPr id="51214" name="AutoShape 11"/>
          <p:cNvCxnSpPr>
            <a:cxnSpLocks noChangeShapeType="1"/>
            <a:stCxn id="59401" idx="2"/>
            <a:endCxn id="59411" idx="0"/>
          </p:cNvCxnSpPr>
          <p:nvPr/>
        </p:nvCxnSpPr>
        <p:spPr bwMode="auto">
          <a:xfrm rot="5400000">
            <a:off x="6085681" y="3574257"/>
            <a:ext cx="7191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215" name="Text Box 12"/>
          <p:cNvSpPr txBox="1">
            <a:spLocks noChangeArrowheads="1"/>
          </p:cNvSpPr>
          <p:nvPr/>
        </p:nvSpPr>
        <p:spPr bwMode="auto">
          <a:xfrm>
            <a:off x="6443663" y="3357563"/>
            <a:ext cx="773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>
                <a:solidFill>
                  <a:srgbClr val="333300"/>
                </a:solidFill>
              </a:rPr>
              <a:t>Selección</a:t>
            </a:r>
            <a:endParaRPr lang="en-US" sz="1000" b="1">
              <a:solidFill>
                <a:srgbClr val="333300"/>
              </a:solidFill>
            </a:endParaRPr>
          </a:p>
        </p:txBody>
      </p:sp>
      <p:sp>
        <p:nvSpPr>
          <p:cNvPr id="59406" name="Rectangle 13"/>
          <p:cNvSpPr>
            <a:spLocks noChangeArrowheads="1"/>
          </p:cNvSpPr>
          <p:nvPr/>
        </p:nvSpPr>
        <p:spPr bwMode="auto">
          <a:xfrm>
            <a:off x="1547813" y="3862388"/>
            <a:ext cx="1296987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200" b="1" dirty="0"/>
              <a:t>Bibliotecas</a:t>
            </a:r>
            <a:endParaRPr lang="en-US" sz="1200" b="1" dirty="0"/>
          </a:p>
        </p:txBody>
      </p:sp>
      <p:cxnSp>
        <p:nvCxnSpPr>
          <p:cNvPr id="51217" name="AutoShape 14"/>
          <p:cNvCxnSpPr>
            <a:cxnSpLocks noChangeShapeType="1"/>
            <a:stCxn id="59403" idx="1"/>
            <a:endCxn id="59406" idx="2"/>
          </p:cNvCxnSpPr>
          <p:nvPr/>
        </p:nvCxnSpPr>
        <p:spPr bwMode="auto">
          <a:xfrm rot="10800000">
            <a:off x="2197100" y="4367213"/>
            <a:ext cx="3598863" cy="133032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</p:cxnSp>
      <p:cxnSp>
        <p:nvCxnSpPr>
          <p:cNvPr id="51218" name="AutoShape 15"/>
          <p:cNvCxnSpPr>
            <a:cxnSpLocks noChangeShapeType="1"/>
            <a:stCxn id="59396" idx="0"/>
            <a:endCxn id="59401" idx="0"/>
          </p:cNvCxnSpPr>
          <p:nvPr/>
        </p:nvCxnSpPr>
        <p:spPr bwMode="auto">
          <a:xfrm rot="5400000" flipV="1">
            <a:off x="4320381" y="586582"/>
            <a:ext cx="1587" cy="4248150"/>
          </a:xfrm>
          <a:prstGeom prst="bentConnector3">
            <a:avLst>
              <a:gd name="adj1" fmla="val -1440000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1219" name="Text Box 16"/>
          <p:cNvSpPr txBox="1">
            <a:spLocks noChangeArrowheads="1"/>
          </p:cNvSpPr>
          <p:nvPr/>
        </p:nvSpPr>
        <p:spPr bwMode="auto">
          <a:xfrm>
            <a:off x="3924300" y="2133600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>
                <a:solidFill>
                  <a:srgbClr val="333300"/>
                </a:solidFill>
              </a:rPr>
              <a:t>Arbitraje</a:t>
            </a:r>
            <a:endParaRPr lang="en-US" sz="1000" b="1">
              <a:solidFill>
                <a:srgbClr val="333300"/>
              </a:solidFill>
            </a:endParaRPr>
          </a:p>
        </p:txBody>
      </p:sp>
      <p:cxnSp>
        <p:nvCxnSpPr>
          <p:cNvPr id="51220" name="AutoShape 17"/>
          <p:cNvCxnSpPr>
            <a:cxnSpLocks noChangeShapeType="1"/>
            <a:stCxn id="59406" idx="0"/>
            <a:endCxn id="59396" idx="2"/>
          </p:cNvCxnSpPr>
          <p:nvPr/>
        </p:nvCxnSpPr>
        <p:spPr bwMode="auto">
          <a:xfrm rot="-5400000">
            <a:off x="1873250" y="3538538"/>
            <a:ext cx="6477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9411" name="Rectangle 18"/>
          <p:cNvSpPr>
            <a:spLocks noChangeArrowheads="1"/>
          </p:cNvSpPr>
          <p:nvPr/>
        </p:nvSpPr>
        <p:spPr bwMode="auto">
          <a:xfrm>
            <a:off x="5795963" y="3933825"/>
            <a:ext cx="1296987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200" b="1"/>
              <a:t>Imprenta</a:t>
            </a:r>
            <a:endParaRPr lang="en-US" sz="1200" b="1"/>
          </a:p>
        </p:txBody>
      </p:sp>
      <p:cxnSp>
        <p:nvCxnSpPr>
          <p:cNvPr id="51222" name="AutoShape 19"/>
          <p:cNvCxnSpPr>
            <a:cxnSpLocks noChangeShapeType="1"/>
            <a:stCxn id="59411" idx="2"/>
            <a:endCxn id="59403" idx="0"/>
          </p:cNvCxnSpPr>
          <p:nvPr/>
        </p:nvCxnSpPr>
        <p:spPr bwMode="auto">
          <a:xfrm rot="5400000">
            <a:off x="5942012" y="4941888"/>
            <a:ext cx="1006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223" name="Text Box 20"/>
          <p:cNvSpPr txBox="1">
            <a:spLocks noChangeArrowheads="1"/>
          </p:cNvSpPr>
          <p:nvPr/>
        </p:nvSpPr>
        <p:spPr bwMode="auto">
          <a:xfrm>
            <a:off x="6443663" y="4725988"/>
            <a:ext cx="923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>
                <a:solidFill>
                  <a:srgbClr val="333300"/>
                </a:solidFill>
              </a:rPr>
              <a:t>Distribución</a:t>
            </a:r>
            <a:endParaRPr lang="en-US" sz="1000" b="1">
              <a:solidFill>
                <a:srgbClr val="333300"/>
              </a:solidFill>
            </a:endParaRPr>
          </a:p>
        </p:txBody>
      </p:sp>
      <p:sp>
        <p:nvSpPr>
          <p:cNvPr id="59414" name="Rectangle 21"/>
          <p:cNvSpPr>
            <a:spLocks noChangeArrowheads="1"/>
          </p:cNvSpPr>
          <p:nvPr/>
        </p:nvSpPr>
        <p:spPr bwMode="auto">
          <a:xfrm>
            <a:off x="3851275" y="3860800"/>
            <a:ext cx="1296988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b="1"/>
              <a:t>Internet</a:t>
            </a:r>
            <a:endParaRPr lang="en-US" b="1"/>
          </a:p>
        </p:txBody>
      </p:sp>
      <p:cxnSp>
        <p:nvCxnSpPr>
          <p:cNvPr id="51225" name="AutoShape 22"/>
          <p:cNvCxnSpPr>
            <a:cxnSpLocks noChangeShapeType="1"/>
            <a:stCxn id="59397" idx="2"/>
            <a:endCxn id="59414" idx="0"/>
          </p:cNvCxnSpPr>
          <p:nvPr/>
        </p:nvCxnSpPr>
        <p:spPr bwMode="auto">
          <a:xfrm rot="5400000">
            <a:off x="4177507" y="3537744"/>
            <a:ext cx="64611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226" name="AutoShape 23"/>
          <p:cNvCxnSpPr>
            <a:cxnSpLocks noChangeShapeType="1"/>
            <a:stCxn id="59414" idx="1"/>
            <a:endCxn id="59406" idx="3"/>
          </p:cNvCxnSpPr>
          <p:nvPr/>
        </p:nvCxnSpPr>
        <p:spPr bwMode="auto">
          <a:xfrm rot="10800000" flipV="1">
            <a:off x="2844800" y="4113213"/>
            <a:ext cx="1006475" cy="15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227" name="AutoShape 24"/>
          <p:cNvCxnSpPr>
            <a:cxnSpLocks noChangeShapeType="1"/>
            <a:stCxn id="59403" idx="1"/>
            <a:endCxn id="59414" idx="2"/>
          </p:cNvCxnSpPr>
          <p:nvPr/>
        </p:nvCxnSpPr>
        <p:spPr bwMode="auto">
          <a:xfrm rot="10800000">
            <a:off x="4500563" y="4365625"/>
            <a:ext cx="1295400" cy="1331913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1228" name="Text Box 25"/>
          <p:cNvSpPr txBox="1">
            <a:spLocks noChangeArrowheads="1"/>
          </p:cNvSpPr>
          <p:nvPr/>
        </p:nvSpPr>
        <p:spPr bwMode="auto">
          <a:xfrm>
            <a:off x="1597025" y="2179638"/>
            <a:ext cx="1047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/>
              <a:t>Universidades</a:t>
            </a:r>
            <a:endParaRPr lang="en-US" sz="1000" b="1"/>
          </a:p>
        </p:txBody>
      </p:sp>
      <p:sp>
        <p:nvSpPr>
          <p:cNvPr id="51229" name="Text Box 26"/>
          <p:cNvSpPr txBox="1">
            <a:spLocks noChangeArrowheads="1"/>
          </p:cNvSpPr>
          <p:nvPr/>
        </p:nvSpPr>
        <p:spPr bwMode="auto">
          <a:xfrm>
            <a:off x="6080125" y="2179638"/>
            <a:ext cx="815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000" b="1"/>
              <a:t>editoriales</a:t>
            </a:r>
            <a:endParaRPr lang="en-US" sz="1000" b="1"/>
          </a:p>
        </p:txBody>
      </p:sp>
      <p:sp>
        <p:nvSpPr>
          <p:cNvPr id="51230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Ventajas</a:t>
            </a:r>
            <a:endParaRPr lang="es-ES" sz="3200"/>
          </a:p>
        </p:txBody>
      </p:sp>
      <p:sp>
        <p:nvSpPr>
          <p:cNvPr id="30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32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107950" y="1268413"/>
            <a:ext cx="4608513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s-MX" sz="2000" b="1" smtClean="0"/>
          </a:p>
          <a:p>
            <a:pPr eaLnBrk="1" hangingPunct="1">
              <a:lnSpc>
                <a:spcPct val="80000"/>
              </a:lnSpc>
            </a:pPr>
            <a:r>
              <a:rPr lang="es-MX" sz="2000" smtClean="0"/>
              <a:t>Desconocimiento de la tecnología</a:t>
            </a:r>
          </a:p>
          <a:p>
            <a:pPr eaLnBrk="1" hangingPunct="1">
              <a:lnSpc>
                <a:spcPct val="80000"/>
              </a:lnSpc>
            </a:pPr>
            <a:r>
              <a:rPr lang="es-MX" sz="2000" smtClean="0"/>
              <a:t>Resistencia al cambio</a:t>
            </a:r>
          </a:p>
          <a:p>
            <a:pPr eaLnBrk="1" hangingPunct="1">
              <a:lnSpc>
                <a:spcPct val="80000"/>
              </a:lnSpc>
            </a:pPr>
            <a:r>
              <a:rPr lang="es-MX" sz="2000" smtClean="0"/>
              <a:t>Falta de actualización y capacitación</a:t>
            </a:r>
          </a:p>
          <a:p>
            <a:pPr eaLnBrk="1" hangingPunct="1">
              <a:lnSpc>
                <a:spcPct val="80000"/>
              </a:lnSpc>
            </a:pPr>
            <a:r>
              <a:rPr lang="es-MX" sz="2000" smtClean="0"/>
              <a:t>Incomodidad de la lectura en pantalla</a:t>
            </a:r>
          </a:p>
          <a:p>
            <a:pPr eaLnBrk="1" hangingPunct="1">
              <a:lnSpc>
                <a:spcPct val="80000"/>
              </a:lnSpc>
            </a:pPr>
            <a:r>
              <a:rPr lang="es-MX" sz="2000" smtClean="0"/>
              <a:t>Se requiere un dispositivo electrónico</a:t>
            </a:r>
          </a:p>
          <a:p>
            <a:pPr eaLnBrk="1" hangingPunct="1">
              <a:lnSpc>
                <a:spcPct val="80000"/>
              </a:lnSpc>
            </a:pPr>
            <a:r>
              <a:rPr lang="es-MX" sz="2000" smtClean="0"/>
              <a:t>Se requiere de conexión</a:t>
            </a:r>
          </a:p>
          <a:p>
            <a:pPr eaLnBrk="1" hangingPunct="1">
              <a:lnSpc>
                <a:spcPct val="80000"/>
              </a:lnSpc>
            </a:pPr>
            <a:r>
              <a:rPr lang="es-MX" sz="2000" smtClean="0"/>
              <a:t>Factores legales</a:t>
            </a:r>
          </a:p>
          <a:p>
            <a:pPr eaLnBrk="1" hangingPunct="1">
              <a:lnSpc>
                <a:spcPct val="80000"/>
              </a:lnSpc>
            </a:pPr>
            <a:r>
              <a:rPr lang="es-MX" sz="2000" smtClean="0"/>
              <a:t>Valores sentimentales con los impresos</a:t>
            </a:r>
          </a:p>
          <a:p>
            <a:pPr eaLnBrk="1" hangingPunct="1">
              <a:lnSpc>
                <a:spcPct val="80000"/>
              </a:lnSpc>
            </a:pPr>
            <a:r>
              <a:rPr lang="es-MX" sz="2000" smtClean="0"/>
              <a:t>Otras</a:t>
            </a:r>
          </a:p>
        </p:txBody>
      </p:sp>
      <p:pic>
        <p:nvPicPr>
          <p:cNvPr id="53250" name="Picture 17" descr="humor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1613" y="3068638"/>
            <a:ext cx="509746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Barreras</a:t>
            </a:r>
            <a:endParaRPr lang="es-ES" sz="3200"/>
          </a:p>
        </p:txBody>
      </p:sp>
      <p:sp>
        <p:nvSpPr>
          <p:cNvPr id="17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253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>
              <a:solidFill>
                <a:srgbClr val="990000"/>
              </a:solidFill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z="2700" b="1" smtClean="0"/>
              <a:t>Guillermo Chávez Sánchez</a:t>
            </a:r>
          </a:p>
          <a:p>
            <a:pPr eaLnBrk="1" hangingPunct="1">
              <a:buFontTx/>
              <a:buNone/>
            </a:pPr>
            <a:r>
              <a:rPr lang="es-MX" sz="2700" smtClean="0"/>
              <a:t>	</a:t>
            </a:r>
            <a:r>
              <a:rPr lang="es-MX" sz="2700" smtClean="0">
                <a:hlinkClick r:id="rId3"/>
              </a:rPr>
              <a:t>gchavezs@unam.mx</a:t>
            </a:r>
            <a:endParaRPr lang="es-MX" sz="2700" smtClean="0"/>
          </a:p>
          <a:p>
            <a:pPr marL="0" lvl="1" indent="0">
              <a:buFontTx/>
              <a:buNone/>
            </a:pPr>
            <a:endParaRPr lang="es-MX" sz="2400" b="1" smtClean="0"/>
          </a:p>
          <a:p>
            <a:pPr marL="0" lvl="1" indent="0">
              <a:buFontTx/>
              <a:buNone/>
            </a:pPr>
            <a:r>
              <a:rPr lang="es-MX" sz="2200" smtClean="0"/>
              <a:t>Coordinación de Publicaciones Digitales </a:t>
            </a:r>
          </a:p>
          <a:p>
            <a:pPr marL="0" lvl="1" indent="0">
              <a:buFontTx/>
              <a:buNone/>
            </a:pPr>
            <a:r>
              <a:rPr lang="es-MX" sz="2200" b="1" smtClean="0"/>
              <a:t>Dirección General de Cómputo y de</a:t>
            </a:r>
            <a:br>
              <a:rPr lang="es-MX" sz="2200" b="1" smtClean="0"/>
            </a:br>
            <a:r>
              <a:rPr lang="es-MX" sz="2200" b="1" smtClean="0"/>
              <a:t>Tecnologías de Información y Comunicación</a:t>
            </a:r>
          </a:p>
          <a:p>
            <a:pPr marL="0" lvl="1" indent="0">
              <a:buFontTx/>
              <a:buNone/>
            </a:pPr>
            <a:r>
              <a:rPr lang="es-MX" sz="2400" b="1" smtClean="0"/>
              <a:t>Universidad Nacional Autónoma de México</a:t>
            </a:r>
          </a:p>
        </p:txBody>
      </p:sp>
      <p:pic>
        <p:nvPicPr>
          <p:cNvPr id="19459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1773238"/>
            <a:ext cx="8424863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2400" smtClean="0"/>
              <a:t>Objetivos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Alcances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Periodicidad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Recursos humanos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Tecnología</a:t>
            </a:r>
          </a:p>
          <a:p>
            <a:pPr lvl="1" eaLnBrk="1" hangingPunct="1">
              <a:lnSpc>
                <a:spcPct val="80000"/>
              </a:lnSpc>
            </a:pPr>
            <a:r>
              <a:rPr lang="es-MX" smtClean="0"/>
              <a:t>Uso de sistemas no propietarios</a:t>
            </a:r>
          </a:p>
          <a:p>
            <a:pPr lvl="1" eaLnBrk="1" hangingPunct="1">
              <a:lnSpc>
                <a:spcPct val="80000"/>
              </a:lnSpc>
            </a:pPr>
            <a:r>
              <a:rPr lang="es-MX" smtClean="0"/>
              <a:t>Uso de estándares (www.w3.org)</a:t>
            </a:r>
          </a:p>
          <a:p>
            <a:pPr lvl="1" eaLnBrk="1" hangingPunct="1">
              <a:lnSpc>
                <a:spcPct val="80000"/>
              </a:lnSpc>
            </a:pPr>
            <a:r>
              <a:rPr lang="es-MX" smtClean="0"/>
              <a:t>Preservación (acceso a lago plazo)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Recursos financieros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Tiempo</a:t>
            </a:r>
          </a:p>
          <a:p>
            <a:pPr eaLnBrk="1" hangingPunct="1">
              <a:lnSpc>
                <a:spcPct val="80000"/>
              </a:lnSpc>
            </a:pPr>
            <a:r>
              <a:rPr lang="es-MX" sz="2400" smtClean="0"/>
              <a:t>Otras…</a:t>
            </a:r>
          </a:p>
          <a:p>
            <a:pPr lvl="1" eaLnBrk="1" hangingPunct="1">
              <a:lnSpc>
                <a:spcPct val="80000"/>
              </a:lnSpc>
            </a:pPr>
            <a:endParaRPr lang="es-ES" smtClean="0"/>
          </a:p>
        </p:txBody>
      </p:sp>
      <p:sp>
        <p:nvSpPr>
          <p:cNvPr id="55298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Adecuada planeación</a:t>
            </a:r>
          </a:p>
        </p:txBody>
      </p:sp>
      <p:sp>
        <p:nvSpPr>
          <p:cNvPr id="13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5300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5"/>
          <p:cNvGrpSpPr>
            <a:grpSpLocks noChangeAspect="1"/>
          </p:cNvGrpSpPr>
          <p:nvPr/>
        </p:nvGrpSpPr>
        <p:grpSpPr bwMode="auto">
          <a:xfrm>
            <a:off x="3851275" y="3790950"/>
            <a:ext cx="935038" cy="722313"/>
            <a:chOff x="2472" y="2214"/>
            <a:chExt cx="589" cy="455"/>
          </a:xfrm>
        </p:grpSpPr>
        <p:sp>
          <p:nvSpPr>
            <p:cNvPr id="5740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72" y="2214"/>
              <a:ext cx="589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7409" name="Freeform 7"/>
            <p:cNvSpPr>
              <a:spLocks/>
            </p:cNvSpPr>
            <p:nvPr/>
          </p:nvSpPr>
          <p:spPr bwMode="auto">
            <a:xfrm>
              <a:off x="2496" y="2242"/>
              <a:ext cx="552" cy="412"/>
            </a:xfrm>
            <a:custGeom>
              <a:avLst/>
              <a:gdLst>
                <a:gd name="T0" fmla="*/ 467 w 552"/>
                <a:gd name="T1" fmla="*/ 61 h 412"/>
                <a:gd name="T2" fmla="*/ 398 w 552"/>
                <a:gd name="T3" fmla="*/ 61 h 412"/>
                <a:gd name="T4" fmla="*/ 343 w 552"/>
                <a:gd name="T5" fmla="*/ 61 h 412"/>
                <a:gd name="T6" fmla="*/ 301 w 552"/>
                <a:gd name="T7" fmla="*/ 61 h 412"/>
                <a:gd name="T8" fmla="*/ 272 w 552"/>
                <a:gd name="T9" fmla="*/ 61 h 412"/>
                <a:gd name="T10" fmla="*/ 251 w 552"/>
                <a:gd name="T11" fmla="*/ 61 h 412"/>
                <a:gd name="T12" fmla="*/ 234 w 552"/>
                <a:gd name="T13" fmla="*/ 59 h 412"/>
                <a:gd name="T14" fmla="*/ 231 w 552"/>
                <a:gd name="T15" fmla="*/ 54 h 412"/>
                <a:gd name="T16" fmla="*/ 227 w 552"/>
                <a:gd name="T17" fmla="*/ 37 h 412"/>
                <a:gd name="T18" fmla="*/ 220 w 552"/>
                <a:gd name="T19" fmla="*/ 22 h 412"/>
                <a:gd name="T20" fmla="*/ 207 w 552"/>
                <a:gd name="T21" fmla="*/ 9 h 412"/>
                <a:gd name="T22" fmla="*/ 191 w 552"/>
                <a:gd name="T23" fmla="*/ 0 h 412"/>
                <a:gd name="T24" fmla="*/ 187 w 552"/>
                <a:gd name="T25" fmla="*/ 0 h 412"/>
                <a:gd name="T26" fmla="*/ 176 w 552"/>
                <a:gd name="T27" fmla="*/ 0 h 412"/>
                <a:gd name="T28" fmla="*/ 147 w 552"/>
                <a:gd name="T29" fmla="*/ 0 h 412"/>
                <a:gd name="T30" fmla="*/ 98 w 552"/>
                <a:gd name="T31" fmla="*/ 0 h 412"/>
                <a:gd name="T32" fmla="*/ 67 w 552"/>
                <a:gd name="T33" fmla="*/ 2 h 412"/>
                <a:gd name="T34" fmla="*/ 54 w 552"/>
                <a:gd name="T35" fmla="*/ 2 h 412"/>
                <a:gd name="T36" fmla="*/ 41 w 552"/>
                <a:gd name="T37" fmla="*/ 9 h 412"/>
                <a:gd name="T38" fmla="*/ 34 w 552"/>
                <a:gd name="T39" fmla="*/ 15 h 412"/>
                <a:gd name="T40" fmla="*/ 25 w 552"/>
                <a:gd name="T41" fmla="*/ 33 h 412"/>
                <a:gd name="T42" fmla="*/ 20 w 552"/>
                <a:gd name="T43" fmla="*/ 41 h 412"/>
                <a:gd name="T44" fmla="*/ 14 w 552"/>
                <a:gd name="T45" fmla="*/ 52 h 412"/>
                <a:gd name="T46" fmla="*/ 11 w 552"/>
                <a:gd name="T47" fmla="*/ 59 h 412"/>
                <a:gd name="T48" fmla="*/ 0 w 552"/>
                <a:gd name="T49" fmla="*/ 65 h 412"/>
                <a:gd name="T50" fmla="*/ 0 w 552"/>
                <a:gd name="T51" fmla="*/ 206 h 412"/>
                <a:gd name="T52" fmla="*/ 281 w 552"/>
                <a:gd name="T53" fmla="*/ 412 h 412"/>
                <a:gd name="T54" fmla="*/ 552 w 552"/>
                <a:gd name="T55" fmla="*/ 206 h 412"/>
                <a:gd name="T56" fmla="*/ 552 w 552"/>
                <a:gd name="T57" fmla="*/ 91 h 412"/>
                <a:gd name="T58" fmla="*/ 545 w 552"/>
                <a:gd name="T59" fmla="*/ 76 h 412"/>
                <a:gd name="T60" fmla="*/ 529 w 552"/>
                <a:gd name="T61" fmla="*/ 67 h 412"/>
                <a:gd name="T62" fmla="*/ 507 w 552"/>
                <a:gd name="T63" fmla="*/ 61 h 4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2"/>
                <a:gd name="T97" fmla="*/ 0 h 412"/>
                <a:gd name="T98" fmla="*/ 552 w 552"/>
                <a:gd name="T99" fmla="*/ 412 h 4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2" h="412">
                  <a:moveTo>
                    <a:pt x="507" y="61"/>
                  </a:moveTo>
                  <a:lnTo>
                    <a:pt x="467" y="61"/>
                  </a:lnTo>
                  <a:lnTo>
                    <a:pt x="430" y="61"/>
                  </a:lnTo>
                  <a:lnTo>
                    <a:pt x="398" y="61"/>
                  </a:lnTo>
                  <a:lnTo>
                    <a:pt x="369" y="61"/>
                  </a:lnTo>
                  <a:lnTo>
                    <a:pt x="343" y="61"/>
                  </a:lnTo>
                  <a:lnTo>
                    <a:pt x="321" y="61"/>
                  </a:lnTo>
                  <a:lnTo>
                    <a:pt x="301" y="61"/>
                  </a:lnTo>
                  <a:lnTo>
                    <a:pt x="285" y="61"/>
                  </a:lnTo>
                  <a:lnTo>
                    <a:pt x="272" y="61"/>
                  </a:lnTo>
                  <a:lnTo>
                    <a:pt x="260" y="61"/>
                  </a:lnTo>
                  <a:lnTo>
                    <a:pt x="251" y="61"/>
                  </a:lnTo>
                  <a:lnTo>
                    <a:pt x="243" y="61"/>
                  </a:lnTo>
                  <a:lnTo>
                    <a:pt x="234" y="59"/>
                  </a:lnTo>
                  <a:lnTo>
                    <a:pt x="231" y="59"/>
                  </a:lnTo>
                  <a:lnTo>
                    <a:pt x="231" y="54"/>
                  </a:lnTo>
                  <a:lnTo>
                    <a:pt x="229" y="48"/>
                  </a:lnTo>
                  <a:lnTo>
                    <a:pt x="227" y="37"/>
                  </a:lnTo>
                  <a:lnTo>
                    <a:pt x="221" y="26"/>
                  </a:lnTo>
                  <a:lnTo>
                    <a:pt x="220" y="22"/>
                  </a:lnTo>
                  <a:lnTo>
                    <a:pt x="216" y="18"/>
                  </a:lnTo>
                  <a:lnTo>
                    <a:pt x="207" y="9"/>
                  </a:lnTo>
                  <a:lnTo>
                    <a:pt x="194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7" y="0"/>
                  </a:lnTo>
                  <a:lnTo>
                    <a:pt x="183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3" y="0"/>
                  </a:lnTo>
                  <a:lnTo>
                    <a:pt x="98" y="0"/>
                  </a:lnTo>
                  <a:lnTo>
                    <a:pt x="76" y="0"/>
                  </a:lnTo>
                  <a:lnTo>
                    <a:pt x="67" y="2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1" y="9"/>
                  </a:lnTo>
                  <a:lnTo>
                    <a:pt x="36" y="11"/>
                  </a:lnTo>
                  <a:lnTo>
                    <a:pt x="34" y="15"/>
                  </a:lnTo>
                  <a:lnTo>
                    <a:pt x="29" y="24"/>
                  </a:lnTo>
                  <a:lnTo>
                    <a:pt x="25" y="33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8" y="48"/>
                  </a:lnTo>
                  <a:lnTo>
                    <a:pt x="14" y="52"/>
                  </a:lnTo>
                  <a:lnTo>
                    <a:pt x="12" y="57"/>
                  </a:lnTo>
                  <a:lnTo>
                    <a:pt x="11" y="59"/>
                  </a:lnTo>
                  <a:lnTo>
                    <a:pt x="5" y="61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0" y="206"/>
                  </a:lnTo>
                  <a:lnTo>
                    <a:pt x="0" y="412"/>
                  </a:lnTo>
                  <a:lnTo>
                    <a:pt x="281" y="412"/>
                  </a:lnTo>
                  <a:lnTo>
                    <a:pt x="552" y="412"/>
                  </a:lnTo>
                  <a:lnTo>
                    <a:pt x="552" y="206"/>
                  </a:lnTo>
                  <a:lnTo>
                    <a:pt x="552" y="100"/>
                  </a:lnTo>
                  <a:lnTo>
                    <a:pt x="552" y="91"/>
                  </a:lnTo>
                  <a:lnTo>
                    <a:pt x="547" y="80"/>
                  </a:lnTo>
                  <a:lnTo>
                    <a:pt x="545" y="76"/>
                  </a:lnTo>
                  <a:lnTo>
                    <a:pt x="540" y="72"/>
                  </a:lnTo>
                  <a:lnTo>
                    <a:pt x="529" y="67"/>
                  </a:lnTo>
                  <a:lnTo>
                    <a:pt x="516" y="61"/>
                  </a:lnTo>
                  <a:lnTo>
                    <a:pt x="507" y="6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7410" name="Freeform 8"/>
            <p:cNvSpPr>
              <a:spLocks/>
            </p:cNvSpPr>
            <p:nvPr/>
          </p:nvSpPr>
          <p:spPr bwMode="auto">
            <a:xfrm>
              <a:off x="2481" y="2225"/>
              <a:ext cx="553" cy="412"/>
            </a:xfrm>
            <a:custGeom>
              <a:avLst/>
              <a:gdLst>
                <a:gd name="T0" fmla="*/ 467 w 553"/>
                <a:gd name="T1" fmla="*/ 61 h 412"/>
                <a:gd name="T2" fmla="*/ 398 w 553"/>
                <a:gd name="T3" fmla="*/ 61 h 412"/>
                <a:gd name="T4" fmla="*/ 344 w 553"/>
                <a:gd name="T5" fmla="*/ 61 h 412"/>
                <a:gd name="T6" fmla="*/ 302 w 553"/>
                <a:gd name="T7" fmla="*/ 61 h 412"/>
                <a:gd name="T8" fmla="*/ 273 w 553"/>
                <a:gd name="T9" fmla="*/ 61 h 412"/>
                <a:gd name="T10" fmla="*/ 251 w 553"/>
                <a:gd name="T11" fmla="*/ 61 h 412"/>
                <a:gd name="T12" fmla="*/ 235 w 553"/>
                <a:gd name="T13" fmla="*/ 58 h 412"/>
                <a:gd name="T14" fmla="*/ 231 w 553"/>
                <a:gd name="T15" fmla="*/ 54 h 412"/>
                <a:gd name="T16" fmla="*/ 227 w 553"/>
                <a:gd name="T17" fmla="*/ 37 h 412"/>
                <a:gd name="T18" fmla="*/ 220 w 553"/>
                <a:gd name="T19" fmla="*/ 22 h 412"/>
                <a:gd name="T20" fmla="*/ 207 w 553"/>
                <a:gd name="T21" fmla="*/ 9 h 412"/>
                <a:gd name="T22" fmla="*/ 191 w 553"/>
                <a:gd name="T23" fmla="*/ 0 h 412"/>
                <a:gd name="T24" fmla="*/ 187 w 553"/>
                <a:gd name="T25" fmla="*/ 0 h 412"/>
                <a:gd name="T26" fmla="*/ 176 w 553"/>
                <a:gd name="T27" fmla="*/ 0 h 412"/>
                <a:gd name="T28" fmla="*/ 147 w 553"/>
                <a:gd name="T29" fmla="*/ 0 h 412"/>
                <a:gd name="T30" fmla="*/ 98 w 553"/>
                <a:gd name="T31" fmla="*/ 0 h 412"/>
                <a:gd name="T32" fmla="*/ 67 w 553"/>
                <a:gd name="T33" fmla="*/ 2 h 412"/>
                <a:gd name="T34" fmla="*/ 55 w 553"/>
                <a:gd name="T35" fmla="*/ 2 h 412"/>
                <a:gd name="T36" fmla="*/ 42 w 553"/>
                <a:gd name="T37" fmla="*/ 9 h 412"/>
                <a:gd name="T38" fmla="*/ 35 w 553"/>
                <a:gd name="T39" fmla="*/ 15 h 412"/>
                <a:gd name="T40" fmla="*/ 26 w 553"/>
                <a:gd name="T41" fmla="*/ 32 h 412"/>
                <a:gd name="T42" fmla="*/ 20 w 553"/>
                <a:gd name="T43" fmla="*/ 41 h 412"/>
                <a:gd name="T44" fmla="*/ 15 w 553"/>
                <a:gd name="T45" fmla="*/ 52 h 412"/>
                <a:gd name="T46" fmla="*/ 11 w 553"/>
                <a:gd name="T47" fmla="*/ 58 h 412"/>
                <a:gd name="T48" fmla="*/ 0 w 553"/>
                <a:gd name="T49" fmla="*/ 65 h 412"/>
                <a:gd name="T50" fmla="*/ 0 w 553"/>
                <a:gd name="T51" fmla="*/ 206 h 412"/>
                <a:gd name="T52" fmla="*/ 282 w 553"/>
                <a:gd name="T53" fmla="*/ 412 h 412"/>
                <a:gd name="T54" fmla="*/ 553 w 553"/>
                <a:gd name="T55" fmla="*/ 206 h 412"/>
                <a:gd name="T56" fmla="*/ 553 w 553"/>
                <a:gd name="T57" fmla="*/ 91 h 412"/>
                <a:gd name="T58" fmla="*/ 545 w 553"/>
                <a:gd name="T59" fmla="*/ 76 h 412"/>
                <a:gd name="T60" fmla="*/ 529 w 553"/>
                <a:gd name="T61" fmla="*/ 67 h 412"/>
                <a:gd name="T62" fmla="*/ 507 w 553"/>
                <a:gd name="T63" fmla="*/ 61 h 4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3"/>
                <a:gd name="T97" fmla="*/ 0 h 412"/>
                <a:gd name="T98" fmla="*/ 553 w 553"/>
                <a:gd name="T99" fmla="*/ 412 h 4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3" h="412">
                  <a:moveTo>
                    <a:pt x="507" y="61"/>
                  </a:moveTo>
                  <a:lnTo>
                    <a:pt x="467" y="61"/>
                  </a:lnTo>
                  <a:lnTo>
                    <a:pt x="431" y="61"/>
                  </a:lnTo>
                  <a:lnTo>
                    <a:pt x="398" y="61"/>
                  </a:lnTo>
                  <a:lnTo>
                    <a:pt x="369" y="61"/>
                  </a:lnTo>
                  <a:lnTo>
                    <a:pt x="344" y="61"/>
                  </a:lnTo>
                  <a:lnTo>
                    <a:pt x="322" y="61"/>
                  </a:lnTo>
                  <a:lnTo>
                    <a:pt x="302" y="61"/>
                  </a:lnTo>
                  <a:lnTo>
                    <a:pt x="286" y="61"/>
                  </a:lnTo>
                  <a:lnTo>
                    <a:pt x="273" y="61"/>
                  </a:lnTo>
                  <a:lnTo>
                    <a:pt x="260" y="61"/>
                  </a:lnTo>
                  <a:lnTo>
                    <a:pt x="251" y="61"/>
                  </a:lnTo>
                  <a:lnTo>
                    <a:pt x="244" y="61"/>
                  </a:lnTo>
                  <a:lnTo>
                    <a:pt x="235" y="58"/>
                  </a:lnTo>
                  <a:lnTo>
                    <a:pt x="231" y="58"/>
                  </a:lnTo>
                  <a:lnTo>
                    <a:pt x="231" y="54"/>
                  </a:lnTo>
                  <a:lnTo>
                    <a:pt x="229" y="48"/>
                  </a:lnTo>
                  <a:lnTo>
                    <a:pt x="227" y="37"/>
                  </a:lnTo>
                  <a:lnTo>
                    <a:pt x="222" y="26"/>
                  </a:lnTo>
                  <a:lnTo>
                    <a:pt x="220" y="22"/>
                  </a:lnTo>
                  <a:lnTo>
                    <a:pt x="216" y="17"/>
                  </a:lnTo>
                  <a:lnTo>
                    <a:pt x="207" y="9"/>
                  </a:lnTo>
                  <a:lnTo>
                    <a:pt x="195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7" y="0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47" y="0"/>
                  </a:lnTo>
                  <a:lnTo>
                    <a:pt x="124" y="0"/>
                  </a:lnTo>
                  <a:lnTo>
                    <a:pt x="98" y="0"/>
                  </a:lnTo>
                  <a:lnTo>
                    <a:pt x="76" y="0"/>
                  </a:lnTo>
                  <a:lnTo>
                    <a:pt x="67" y="2"/>
                  </a:lnTo>
                  <a:lnTo>
                    <a:pt x="60" y="2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42" y="9"/>
                  </a:lnTo>
                  <a:lnTo>
                    <a:pt x="36" y="11"/>
                  </a:lnTo>
                  <a:lnTo>
                    <a:pt x="35" y="15"/>
                  </a:lnTo>
                  <a:lnTo>
                    <a:pt x="29" y="24"/>
                  </a:lnTo>
                  <a:lnTo>
                    <a:pt x="26" y="32"/>
                  </a:lnTo>
                  <a:lnTo>
                    <a:pt x="24" y="39"/>
                  </a:lnTo>
                  <a:lnTo>
                    <a:pt x="20" y="41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3" y="56"/>
                  </a:lnTo>
                  <a:lnTo>
                    <a:pt x="11" y="58"/>
                  </a:lnTo>
                  <a:lnTo>
                    <a:pt x="6" y="61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0" y="206"/>
                  </a:lnTo>
                  <a:lnTo>
                    <a:pt x="0" y="412"/>
                  </a:lnTo>
                  <a:lnTo>
                    <a:pt x="282" y="412"/>
                  </a:lnTo>
                  <a:lnTo>
                    <a:pt x="553" y="412"/>
                  </a:lnTo>
                  <a:lnTo>
                    <a:pt x="553" y="206"/>
                  </a:lnTo>
                  <a:lnTo>
                    <a:pt x="553" y="100"/>
                  </a:lnTo>
                  <a:lnTo>
                    <a:pt x="553" y="91"/>
                  </a:lnTo>
                  <a:lnTo>
                    <a:pt x="547" y="80"/>
                  </a:lnTo>
                  <a:lnTo>
                    <a:pt x="545" y="76"/>
                  </a:lnTo>
                  <a:lnTo>
                    <a:pt x="540" y="71"/>
                  </a:lnTo>
                  <a:lnTo>
                    <a:pt x="529" y="67"/>
                  </a:lnTo>
                  <a:lnTo>
                    <a:pt x="516" y="61"/>
                  </a:lnTo>
                  <a:lnTo>
                    <a:pt x="507" y="61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pic>
        <p:nvPicPr>
          <p:cNvPr id="57346" name="Picture 9" descr="BD1818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0" y="5878513"/>
            <a:ext cx="115093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898525" y="2782888"/>
            <a:ext cx="1152525" cy="3603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/>
              <a:t>Recepción</a:t>
            </a:r>
            <a:endParaRPr lang="es-ES"/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2555875" y="2782888"/>
            <a:ext cx="1079500" cy="3603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/>
              <a:t>Revisión</a:t>
            </a:r>
            <a:endParaRPr lang="es-ES"/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2482850" y="1990725"/>
            <a:ext cx="1223963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/>
              <a:t>Evaluación</a:t>
            </a:r>
            <a:endParaRPr lang="es-ES"/>
          </a:p>
        </p:txBody>
      </p:sp>
      <p:sp>
        <p:nvSpPr>
          <p:cNvPr id="57350" name="Text Box 13"/>
          <p:cNvSpPr txBox="1">
            <a:spLocks noChangeArrowheads="1"/>
          </p:cNvSpPr>
          <p:nvPr/>
        </p:nvSpPr>
        <p:spPr bwMode="auto">
          <a:xfrm>
            <a:off x="3975100" y="2801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09" name="Rectangle 14"/>
          <p:cNvSpPr>
            <a:spLocks noChangeArrowheads="1"/>
          </p:cNvSpPr>
          <p:nvPr/>
        </p:nvSpPr>
        <p:spPr bwMode="auto">
          <a:xfrm>
            <a:off x="4211638" y="2566988"/>
            <a:ext cx="122555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/>
              <a:t>Notificación</a:t>
            </a:r>
            <a:br>
              <a:rPr lang="es-MX"/>
            </a:br>
            <a:r>
              <a:rPr lang="es-MX"/>
              <a:t>al autor</a:t>
            </a:r>
            <a:endParaRPr lang="es-ES"/>
          </a:p>
        </p:txBody>
      </p:sp>
      <p:sp>
        <p:nvSpPr>
          <p:cNvPr id="25610" name="AutoShape 15"/>
          <p:cNvSpPr>
            <a:spLocks noChangeArrowheads="1"/>
          </p:cNvSpPr>
          <p:nvPr/>
        </p:nvSpPr>
        <p:spPr bwMode="auto">
          <a:xfrm>
            <a:off x="6011863" y="2493963"/>
            <a:ext cx="792162" cy="863600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400"/>
              <a:t>aceptado</a:t>
            </a:r>
            <a:endParaRPr lang="es-ES" sz="1400"/>
          </a:p>
        </p:txBody>
      </p:sp>
      <p:sp>
        <p:nvSpPr>
          <p:cNvPr id="57353" name="Text Box 16"/>
          <p:cNvSpPr txBox="1">
            <a:spLocks noChangeArrowheads="1"/>
          </p:cNvSpPr>
          <p:nvPr/>
        </p:nvSpPr>
        <p:spPr bwMode="auto">
          <a:xfrm>
            <a:off x="7091363" y="2565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no</a:t>
            </a:r>
            <a:endParaRPr lang="es-ES"/>
          </a:p>
        </p:txBody>
      </p:sp>
      <p:sp>
        <p:nvSpPr>
          <p:cNvPr id="57354" name="Text Box 17"/>
          <p:cNvSpPr txBox="1">
            <a:spLocks noChangeArrowheads="1"/>
          </p:cNvSpPr>
          <p:nvPr/>
        </p:nvSpPr>
        <p:spPr bwMode="auto">
          <a:xfrm>
            <a:off x="6011863" y="32146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si</a:t>
            </a:r>
            <a:endParaRPr lang="es-ES"/>
          </a:p>
        </p:txBody>
      </p:sp>
      <p:sp>
        <p:nvSpPr>
          <p:cNvPr id="25613" name="AutoShape 18"/>
          <p:cNvSpPr>
            <a:spLocks noChangeArrowheads="1"/>
          </p:cNvSpPr>
          <p:nvPr/>
        </p:nvSpPr>
        <p:spPr bwMode="auto">
          <a:xfrm>
            <a:off x="7523163" y="2781300"/>
            <a:ext cx="719137" cy="360363"/>
          </a:xfrm>
          <a:prstGeom prst="parallelogram">
            <a:avLst>
              <a:gd name="adj" fmla="val 4989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/>
              <a:t>fin</a:t>
            </a:r>
            <a:endParaRPr lang="es-ES"/>
          </a:p>
        </p:txBody>
      </p:sp>
      <p:sp>
        <p:nvSpPr>
          <p:cNvPr id="25614" name="Rectangle 19"/>
          <p:cNvSpPr>
            <a:spLocks noChangeArrowheads="1"/>
          </p:cNvSpPr>
          <p:nvPr/>
        </p:nvSpPr>
        <p:spPr bwMode="auto">
          <a:xfrm>
            <a:off x="179388" y="4294188"/>
            <a:ext cx="1512887" cy="719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dirty="0"/>
              <a:t>Composición</a:t>
            </a:r>
          </a:p>
          <a:p>
            <a:pPr algn="ctr">
              <a:defRPr/>
            </a:pPr>
            <a:r>
              <a:rPr lang="es-MX" dirty="0"/>
              <a:t>del objeto</a:t>
            </a:r>
            <a:endParaRPr lang="es-ES" dirty="0"/>
          </a:p>
        </p:txBody>
      </p:sp>
      <p:sp>
        <p:nvSpPr>
          <p:cNvPr id="25615" name="Rectangle 20"/>
          <p:cNvSpPr>
            <a:spLocks noChangeArrowheads="1"/>
          </p:cNvSpPr>
          <p:nvPr/>
        </p:nvSpPr>
        <p:spPr bwMode="auto">
          <a:xfrm>
            <a:off x="1979613" y="4510088"/>
            <a:ext cx="1584325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/>
              <a:t>Diseño gráfico</a:t>
            </a:r>
            <a:endParaRPr lang="es-ES"/>
          </a:p>
        </p:txBody>
      </p:sp>
      <p:sp>
        <p:nvSpPr>
          <p:cNvPr id="25616" name="Rectangle 21"/>
          <p:cNvSpPr>
            <a:spLocks noChangeArrowheads="1"/>
          </p:cNvSpPr>
          <p:nvPr/>
        </p:nvSpPr>
        <p:spPr bwMode="auto">
          <a:xfrm>
            <a:off x="1979613" y="5157788"/>
            <a:ext cx="1584325" cy="3603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/>
              <a:t>Programación</a:t>
            </a:r>
            <a:endParaRPr lang="es-ES"/>
          </a:p>
        </p:txBody>
      </p:sp>
      <p:sp>
        <p:nvSpPr>
          <p:cNvPr id="25617" name="Rectangle 22"/>
          <p:cNvSpPr>
            <a:spLocks noChangeArrowheads="1"/>
          </p:cNvSpPr>
          <p:nvPr/>
        </p:nvSpPr>
        <p:spPr bwMode="auto">
          <a:xfrm>
            <a:off x="1979613" y="3933825"/>
            <a:ext cx="1584325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dirty="0" err="1"/>
              <a:t>Trat</a:t>
            </a:r>
            <a:r>
              <a:rPr lang="es-MX" dirty="0"/>
              <a:t>. contenido</a:t>
            </a:r>
            <a:endParaRPr lang="es-ES" dirty="0"/>
          </a:p>
        </p:txBody>
      </p:sp>
      <p:sp>
        <p:nvSpPr>
          <p:cNvPr id="25618" name="Rectangle 23"/>
          <p:cNvSpPr>
            <a:spLocks noChangeArrowheads="1"/>
          </p:cNvSpPr>
          <p:nvPr/>
        </p:nvSpPr>
        <p:spPr bwMode="auto">
          <a:xfrm>
            <a:off x="3922713" y="4510088"/>
            <a:ext cx="1223962" cy="433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/>
              <a:t>Integración</a:t>
            </a:r>
            <a:endParaRPr lang="es-ES"/>
          </a:p>
        </p:txBody>
      </p:sp>
      <p:sp>
        <p:nvSpPr>
          <p:cNvPr id="25619" name="Rectangle 24"/>
          <p:cNvSpPr>
            <a:spLocks noChangeArrowheads="1"/>
          </p:cNvSpPr>
          <p:nvPr/>
        </p:nvSpPr>
        <p:spPr bwMode="auto">
          <a:xfrm>
            <a:off x="5507038" y="4437063"/>
            <a:ext cx="1057275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dirty="0"/>
              <a:t>Control de</a:t>
            </a:r>
          </a:p>
          <a:p>
            <a:pPr algn="ctr">
              <a:defRPr/>
            </a:pPr>
            <a:r>
              <a:rPr lang="es-MX" dirty="0"/>
              <a:t>calidad</a:t>
            </a:r>
            <a:endParaRPr lang="es-ES" dirty="0"/>
          </a:p>
        </p:txBody>
      </p:sp>
      <p:sp>
        <p:nvSpPr>
          <p:cNvPr id="348185" name="Documents"/>
          <p:cNvSpPr>
            <a:spLocks noEditPoints="1" noChangeArrowheads="1"/>
          </p:cNvSpPr>
          <p:nvPr/>
        </p:nvSpPr>
        <p:spPr bwMode="auto">
          <a:xfrm>
            <a:off x="250825" y="1630363"/>
            <a:ext cx="827088" cy="935037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endParaRPr lang="es-ES">
              <a:latin typeface="Garamond" pitchFamily="18" charset="0"/>
            </a:endParaRPr>
          </a:p>
        </p:txBody>
      </p:sp>
      <p:pic>
        <p:nvPicPr>
          <p:cNvPr id="57363" name="Picture 26" descr="BD1822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790950"/>
            <a:ext cx="692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AutoShape 27"/>
          <p:cNvSpPr>
            <a:spLocks noChangeArrowheads="1"/>
          </p:cNvSpPr>
          <p:nvPr/>
        </p:nvSpPr>
        <p:spPr bwMode="auto">
          <a:xfrm>
            <a:off x="5541963" y="5229225"/>
            <a:ext cx="792162" cy="863600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1400"/>
              <a:t>aceptado</a:t>
            </a:r>
            <a:endParaRPr lang="es-ES" sz="1400"/>
          </a:p>
        </p:txBody>
      </p:sp>
      <p:sp>
        <p:nvSpPr>
          <p:cNvPr id="57365" name="Text Box 28"/>
          <p:cNvSpPr txBox="1">
            <a:spLocks noChangeArrowheads="1"/>
          </p:cNvSpPr>
          <p:nvPr/>
        </p:nvSpPr>
        <p:spPr bwMode="auto">
          <a:xfrm>
            <a:off x="4930775" y="53736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no</a:t>
            </a:r>
            <a:endParaRPr lang="es-ES"/>
          </a:p>
        </p:txBody>
      </p:sp>
      <p:sp>
        <p:nvSpPr>
          <p:cNvPr id="57366" name="Text Box 29"/>
          <p:cNvSpPr txBox="1">
            <a:spLocks noChangeArrowheads="1"/>
          </p:cNvSpPr>
          <p:nvPr/>
        </p:nvSpPr>
        <p:spPr bwMode="auto">
          <a:xfrm>
            <a:off x="6299200" y="52292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si</a:t>
            </a:r>
            <a:endParaRPr lang="es-ES"/>
          </a:p>
        </p:txBody>
      </p:sp>
      <p:sp>
        <p:nvSpPr>
          <p:cNvPr id="25625" name="Rectangle 30"/>
          <p:cNvSpPr>
            <a:spLocks noChangeArrowheads="1"/>
          </p:cNvSpPr>
          <p:nvPr/>
        </p:nvSpPr>
        <p:spPr bwMode="auto">
          <a:xfrm>
            <a:off x="7307263" y="5734050"/>
            <a:ext cx="129540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/>
              <a:t>Publicación</a:t>
            </a:r>
            <a:endParaRPr lang="es-ES"/>
          </a:p>
        </p:txBody>
      </p:sp>
      <p:pic>
        <p:nvPicPr>
          <p:cNvPr id="57368" name="Picture 31" descr="BD1821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1000" y="5908675"/>
            <a:ext cx="647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9" name="AutoShape 32"/>
          <p:cNvSpPr>
            <a:spLocks noChangeArrowheads="1"/>
          </p:cNvSpPr>
          <p:nvPr/>
        </p:nvSpPr>
        <p:spPr bwMode="auto">
          <a:xfrm>
            <a:off x="6370638" y="6342063"/>
            <a:ext cx="361950" cy="331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941" y="10800"/>
                </a:moveTo>
                <a:cubicBezTo>
                  <a:pt x="7941" y="12379"/>
                  <a:pt x="9221" y="13659"/>
                  <a:pt x="10800" y="13659"/>
                </a:cubicBezTo>
                <a:cubicBezTo>
                  <a:pt x="12379" y="13659"/>
                  <a:pt x="13659" y="12379"/>
                  <a:pt x="13659" y="10800"/>
                </a:cubicBezTo>
                <a:cubicBezTo>
                  <a:pt x="13659" y="9221"/>
                  <a:pt x="12379" y="7941"/>
                  <a:pt x="10800" y="7941"/>
                </a:cubicBezTo>
                <a:cubicBezTo>
                  <a:pt x="9221" y="7941"/>
                  <a:pt x="7941" y="9221"/>
                  <a:pt x="7941" y="1080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7370" name="AutoShape 33"/>
          <p:cNvSpPr>
            <a:spLocks noChangeArrowheads="1"/>
          </p:cNvSpPr>
          <p:nvPr/>
        </p:nvSpPr>
        <p:spPr bwMode="auto">
          <a:xfrm rot="5621387">
            <a:off x="1135062" y="2030413"/>
            <a:ext cx="436563" cy="484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885 h 21600"/>
              <a:gd name="T14" fmla="*/ 20741 w 21600"/>
              <a:gd name="T15" fmla="*/ 727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226" y="0"/>
                </a:lnTo>
                <a:lnTo>
                  <a:pt x="17226" y="4885"/>
                </a:lnTo>
                <a:lnTo>
                  <a:pt x="12427" y="4885"/>
                </a:lnTo>
                <a:cubicBezTo>
                  <a:pt x="5564" y="4885"/>
                  <a:pt x="0" y="8141"/>
                  <a:pt x="0" y="12158"/>
                </a:cubicBezTo>
                <a:lnTo>
                  <a:pt x="0" y="21600"/>
                </a:lnTo>
                <a:lnTo>
                  <a:pt x="2441" y="21600"/>
                </a:lnTo>
                <a:lnTo>
                  <a:pt x="2441" y="12158"/>
                </a:lnTo>
                <a:cubicBezTo>
                  <a:pt x="2441" y="9460"/>
                  <a:pt x="6912" y="7273"/>
                  <a:pt x="12427" y="7273"/>
                </a:cubicBezTo>
                <a:lnTo>
                  <a:pt x="17226" y="7273"/>
                </a:lnTo>
                <a:lnTo>
                  <a:pt x="17226" y="1215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s-MX"/>
          </a:p>
        </p:txBody>
      </p:sp>
      <p:sp>
        <p:nvSpPr>
          <p:cNvPr id="57371" name="Line 34"/>
          <p:cNvSpPr>
            <a:spLocks noChangeShapeType="1"/>
          </p:cNvSpPr>
          <p:nvPr/>
        </p:nvSpPr>
        <p:spPr bwMode="auto">
          <a:xfrm>
            <a:off x="2051050" y="29257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72" name="Line 35"/>
          <p:cNvSpPr>
            <a:spLocks noChangeShapeType="1"/>
          </p:cNvSpPr>
          <p:nvPr/>
        </p:nvSpPr>
        <p:spPr bwMode="auto">
          <a:xfrm>
            <a:off x="3635375" y="29987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73" name="Line 36"/>
          <p:cNvSpPr>
            <a:spLocks noChangeShapeType="1"/>
          </p:cNvSpPr>
          <p:nvPr/>
        </p:nvSpPr>
        <p:spPr bwMode="auto">
          <a:xfrm>
            <a:off x="5435600" y="29257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74" name="Line 37"/>
          <p:cNvSpPr>
            <a:spLocks noChangeShapeType="1"/>
          </p:cNvSpPr>
          <p:nvPr/>
        </p:nvSpPr>
        <p:spPr bwMode="auto">
          <a:xfrm>
            <a:off x="6804025" y="29257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75" name="Line 38"/>
          <p:cNvSpPr>
            <a:spLocks noChangeShapeType="1"/>
          </p:cNvSpPr>
          <p:nvPr/>
        </p:nvSpPr>
        <p:spPr bwMode="auto">
          <a:xfrm>
            <a:off x="1042988" y="357505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76" name="Line 39"/>
          <p:cNvSpPr>
            <a:spLocks noChangeShapeType="1"/>
          </p:cNvSpPr>
          <p:nvPr/>
        </p:nvSpPr>
        <p:spPr bwMode="auto">
          <a:xfrm>
            <a:off x="1057275" y="3575050"/>
            <a:ext cx="532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7377" name="Line 40"/>
          <p:cNvSpPr>
            <a:spLocks noChangeShapeType="1"/>
          </p:cNvSpPr>
          <p:nvPr/>
        </p:nvSpPr>
        <p:spPr bwMode="auto">
          <a:xfrm>
            <a:off x="6410325" y="3359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7378" name="Line 41"/>
          <p:cNvSpPr>
            <a:spLocks noChangeShapeType="1"/>
          </p:cNvSpPr>
          <p:nvPr/>
        </p:nvSpPr>
        <p:spPr bwMode="auto">
          <a:xfrm>
            <a:off x="1835150" y="415131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7379" name="Line 42"/>
          <p:cNvSpPr>
            <a:spLocks noChangeShapeType="1"/>
          </p:cNvSpPr>
          <p:nvPr/>
        </p:nvSpPr>
        <p:spPr bwMode="auto">
          <a:xfrm>
            <a:off x="1690688" y="46545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80" name="Line 43"/>
          <p:cNvSpPr>
            <a:spLocks noChangeShapeType="1"/>
          </p:cNvSpPr>
          <p:nvPr/>
        </p:nvSpPr>
        <p:spPr bwMode="auto">
          <a:xfrm>
            <a:off x="1835150" y="53752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81" name="Line 44"/>
          <p:cNvSpPr>
            <a:spLocks noChangeShapeType="1"/>
          </p:cNvSpPr>
          <p:nvPr/>
        </p:nvSpPr>
        <p:spPr bwMode="auto">
          <a:xfrm>
            <a:off x="1835150" y="41513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82" name="Line 45"/>
          <p:cNvSpPr>
            <a:spLocks noChangeShapeType="1"/>
          </p:cNvSpPr>
          <p:nvPr/>
        </p:nvSpPr>
        <p:spPr bwMode="auto">
          <a:xfrm>
            <a:off x="3706813" y="4078288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7383" name="Line 46"/>
          <p:cNvSpPr>
            <a:spLocks noChangeShapeType="1"/>
          </p:cNvSpPr>
          <p:nvPr/>
        </p:nvSpPr>
        <p:spPr bwMode="auto">
          <a:xfrm>
            <a:off x="3563938" y="47259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84" name="Line 47"/>
          <p:cNvSpPr>
            <a:spLocks noChangeShapeType="1"/>
          </p:cNvSpPr>
          <p:nvPr/>
        </p:nvSpPr>
        <p:spPr bwMode="auto">
          <a:xfrm>
            <a:off x="3563938" y="53752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7385" name="Line 48"/>
          <p:cNvSpPr>
            <a:spLocks noChangeShapeType="1"/>
          </p:cNvSpPr>
          <p:nvPr/>
        </p:nvSpPr>
        <p:spPr bwMode="auto">
          <a:xfrm>
            <a:off x="3563938" y="407828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7386" name="Line 49"/>
          <p:cNvSpPr>
            <a:spLocks noChangeShapeType="1"/>
          </p:cNvSpPr>
          <p:nvPr/>
        </p:nvSpPr>
        <p:spPr bwMode="auto">
          <a:xfrm>
            <a:off x="5148263" y="47259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87" name="Line 50"/>
          <p:cNvSpPr>
            <a:spLocks noChangeShapeType="1"/>
          </p:cNvSpPr>
          <p:nvPr/>
        </p:nvSpPr>
        <p:spPr bwMode="auto">
          <a:xfrm flipH="1">
            <a:off x="1042988" y="5662613"/>
            <a:ext cx="453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7388" name="Line 51"/>
          <p:cNvSpPr>
            <a:spLocks noChangeShapeType="1"/>
          </p:cNvSpPr>
          <p:nvPr/>
        </p:nvSpPr>
        <p:spPr bwMode="auto">
          <a:xfrm flipV="1">
            <a:off x="1042988" y="50149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89" name="Line 52"/>
          <p:cNvSpPr>
            <a:spLocks noChangeShapeType="1"/>
          </p:cNvSpPr>
          <p:nvPr/>
        </p:nvSpPr>
        <p:spPr bwMode="auto">
          <a:xfrm flipV="1">
            <a:off x="2843213" y="24939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90" name="Line 53"/>
          <p:cNvSpPr>
            <a:spLocks noChangeShapeType="1"/>
          </p:cNvSpPr>
          <p:nvPr/>
        </p:nvSpPr>
        <p:spPr bwMode="auto">
          <a:xfrm>
            <a:off x="3275013" y="24939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5649" name="Oval 54"/>
          <p:cNvSpPr>
            <a:spLocks noChangeArrowheads="1"/>
          </p:cNvSpPr>
          <p:nvPr/>
        </p:nvSpPr>
        <p:spPr bwMode="auto">
          <a:xfrm>
            <a:off x="5075238" y="3717925"/>
            <a:ext cx="9144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dirty="0"/>
              <a:t>Autor</a:t>
            </a:r>
            <a:endParaRPr lang="es-ES" dirty="0"/>
          </a:p>
        </p:txBody>
      </p:sp>
      <p:sp>
        <p:nvSpPr>
          <p:cNvPr id="57392" name="Line 55"/>
          <p:cNvSpPr>
            <a:spLocks noChangeShapeType="1"/>
          </p:cNvSpPr>
          <p:nvPr/>
        </p:nvSpPr>
        <p:spPr bwMode="auto">
          <a:xfrm flipH="1">
            <a:off x="5075238" y="4151313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93" name="Line 56"/>
          <p:cNvSpPr>
            <a:spLocks noChangeShapeType="1"/>
          </p:cNvSpPr>
          <p:nvPr/>
        </p:nvSpPr>
        <p:spPr bwMode="auto">
          <a:xfrm>
            <a:off x="5795963" y="415131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5652" name="Rectangle 57"/>
          <p:cNvSpPr>
            <a:spLocks noChangeArrowheads="1"/>
          </p:cNvSpPr>
          <p:nvPr/>
        </p:nvSpPr>
        <p:spPr bwMode="auto">
          <a:xfrm>
            <a:off x="7307263" y="4797425"/>
            <a:ext cx="113030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/>
              <a:t>Servicios</a:t>
            </a:r>
            <a:endParaRPr lang="es-ES"/>
          </a:p>
        </p:txBody>
      </p:sp>
      <p:sp>
        <p:nvSpPr>
          <p:cNvPr id="25653" name="Rectangle 58"/>
          <p:cNvSpPr>
            <a:spLocks noChangeArrowheads="1"/>
          </p:cNvSpPr>
          <p:nvPr/>
        </p:nvSpPr>
        <p:spPr bwMode="auto">
          <a:xfrm>
            <a:off x="7524750" y="6308725"/>
            <a:ext cx="1584325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dirty="0"/>
              <a:t>Evaluación y </a:t>
            </a:r>
          </a:p>
          <a:p>
            <a:pPr algn="ctr">
              <a:defRPr/>
            </a:pPr>
            <a:r>
              <a:rPr lang="es-MX" dirty="0"/>
              <a:t>mantenimiento</a:t>
            </a:r>
            <a:endParaRPr lang="es-ES" dirty="0"/>
          </a:p>
        </p:txBody>
      </p:sp>
      <p:sp>
        <p:nvSpPr>
          <p:cNvPr id="57396" name="Line 59"/>
          <p:cNvSpPr>
            <a:spLocks noChangeShapeType="1"/>
          </p:cNvSpPr>
          <p:nvPr/>
        </p:nvSpPr>
        <p:spPr bwMode="auto">
          <a:xfrm>
            <a:off x="5938838" y="50133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97" name="Line 60"/>
          <p:cNvSpPr>
            <a:spLocks noChangeShapeType="1"/>
          </p:cNvSpPr>
          <p:nvPr/>
        </p:nvSpPr>
        <p:spPr bwMode="auto">
          <a:xfrm>
            <a:off x="6372225" y="56626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7398" name="Line 61"/>
          <p:cNvSpPr>
            <a:spLocks noChangeShapeType="1"/>
          </p:cNvSpPr>
          <p:nvPr/>
        </p:nvSpPr>
        <p:spPr bwMode="auto">
          <a:xfrm flipV="1">
            <a:off x="6804025" y="50863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7399" name="Line 62"/>
          <p:cNvSpPr>
            <a:spLocks noChangeShapeType="1"/>
          </p:cNvSpPr>
          <p:nvPr/>
        </p:nvSpPr>
        <p:spPr bwMode="auto">
          <a:xfrm>
            <a:off x="6804025" y="50863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400" name="Line 63"/>
          <p:cNvSpPr>
            <a:spLocks noChangeShapeType="1"/>
          </p:cNvSpPr>
          <p:nvPr/>
        </p:nvSpPr>
        <p:spPr bwMode="auto">
          <a:xfrm>
            <a:off x="7883525" y="522922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401" name="Line 64"/>
          <p:cNvSpPr>
            <a:spLocks noChangeShapeType="1"/>
          </p:cNvSpPr>
          <p:nvPr/>
        </p:nvSpPr>
        <p:spPr bwMode="auto">
          <a:xfrm>
            <a:off x="8604250" y="59499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7402" name="Line 65"/>
          <p:cNvSpPr>
            <a:spLocks noChangeShapeType="1"/>
          </p:cNvSpPr>
          <p:nvPr/>
        </p:nvSpPr>
        <p:spPr bwMode="auto">
          <a:xfrm>
            <a:off x="8964613" y="59499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403" name="Line 66"/>
          <p:cNvSpPr>
            <a:spLocks noChangeShapeType="1"/>
          </p:cNvSpPr>
          <p:nvPr/>
        </p:nvSpPr>
        <p:spPr bwMode="auto">
          <a:xfrm flipV="1">
            <a:off x="8459788" y="61658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404" name="Text Box 69"/>
          <p:cNvSpPr txBox="1">
            <a:spLocks noChangeArrowheads="1"/>
          </p:cNvSpPr>
          <p:nvPr/>
        </p:nvSpPr>
        <p:spPr bwMode="auto">
          <a:xfrm>
            <a:off x="3924300" y="5013325"/>
            <a:ext cx="935038" cy="3143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400">
                <a:latin typeface="Garamond" pitchFamily="18" charset="0"/>
              </a:rPr>
              <a:t>Metadatos</a:t>
            </a:r>
            <a:endParaRPr lang="es-ES" sz="1400">
              <a:latin typeface="Garamond" pitchFamily="18" charset="0"/>
            </a:endParaRPr>
          </a:p>
        </p:txBody>
      </p:sp>
      <p:sp>
        <p:nvSpPr>
          <p:cNvPr id="57405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 b="1"/>
              <a:t>Proceso editorial</a:t>
            </a:r>
            <a:endParaRPr lang="es-ES" sz="3200"/>
          </a:p>
        </p:txBody>
      </p:sp>
      <p:sp>
        <p:nvSpPr>
          <p:cNvPr id="73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7407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2468563"/>
            <a:ext cx="5132387" cy="4389437"/>
          </a:xfrm>
        </p:spPr>
      </p:pic>
      <p:sp>
        <p:nvSpPr>
          <p:cNvPr id="59394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 b="1"/>
              <a:t>Cuidado del diseño gráfico y la usabilidad</a:t>
            </a:r>
            <a:endParaRPr lang="es-ES" sz="3200"/>
          </a:p>
        </p:txBody>
      </p:sp>
      <p:sp>
        <p:nvSpPr>
          <p:cNvPr id="10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9396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11 CuadroTexto"/>
          <p:cNvSpPr txBox="1">
            <a:spLocks noChangeArrowheads="1"/>
          </p:cNvSpPr>
          <p:nvPr/>
        </p:nvSpPr>
        <p:spPr bwMode="auto">
          <a:xfrm>
            <a:off x="179388" y="3213100"/>
            <a:ext cx="33131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chin"/>
                <a:sym typeface="Cochin"/>
              </a:rPr>
              <a:t>...a lectores, niños, amas de casa, jóvenes, doctores, clientes, adultos mayores, etc.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2060575"/>
            <a:ext cx="84963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MX" sz="2400" b="1" smtClean="0"/>
              <a:t>Registros internacionales: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MX" sz="2400" b="1" smtClean="0"/>
              <a:t>ISSN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MX" sz="2400" b="1" smtClean="0"/>
              <a:t>ISSN-L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MX" sz="2400" b="1" smtClean="0"/>
              <a:t>DOI</a:t>
            </a: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endParaRPr lang="es-MX" sz="2400" b="1" smtClean="0"/>
          </a:p>
          <a:p>
            <a:pPr algn="just" eaLnBrk="1" hangingPunct="1">
              <a:lnSpc>
                <a:spcPct val="80000"/>
              </a:lnSpc>
            </a:pPr>
            <a:r>
              <a:rPr lang="es-MX" sz="2400" b="1" smtClean="0"/>
              <a:t>Protección de derechos de autor: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MX" sz="2400" b="1" smtClean="0"/>
              <a:t>Copyright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MX" sz="2400" b="1" smtClean="0"/>
              <a:t>Creative Coommons</a:t>
            </a:r>
          </a:p>
          <a:p>
            <a:pPr algn="just" eaLnBrk="1" hangingPunct="1">
              <a:lnSpc>
                <a:spcPct val="80000"/>
              </a:lnSpc>
            </a:pPr>
            <a:endParaRPr lang="es-MX" sz="2400" b="1" smtClean="0"/>
          </a:p>
          <a:p>
            <a:pPr algn="just" eaLnBrk="1" hangingPunct="1">
              <a:lnSpc>
                <a:spcPct val="80000"/>
              </a:lnSpc>
            </a:pPr>
            <a:endParaRPr lang="es-ES" sz="2400" b="1" smtClean="0"/>
          </a:p>
          <a:p>
            <a:pPr algn="just" eaLnBrk="1" hangingPunct="1">
              <a:lnSpc>
                <a:spcPct val="80000"/>
              </a:lnSpc>
            </a:pPr>
            <a:endParaRPr lang="es-MX" sz="2400" b="1" smtClean="0"/>
          </a:p>
        </p:txBody>
      </p:sp>
      <p:sp>
        <p:nvSpPr>
          <p:cNvPr id="61442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 b="1"/>
              <a:t>Aspectos legales</a:t>
            </a:r>
            <a:endParaRPr lang="es-ES" sz="3200"/>
          </a:p>
        </p:txBody>
      </p:sp>
      <p:sp>
        <p:nvSpPr>
          <p:cNvPr id="8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44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2349500"/>
            <a:ext cx="8496300" cy="3095625"/>
          </a:xfrm>
        </p:spPr>
        <p:txBody>
          <a:bodyPr/>
          <a:lstStyle/>
          <a:p>
            <a:pPr marL="0" indent="0" algn="just" eaLnBrk="1" hangingPunct="1"/>
            <a:r>
              <a:rPr lang="es-MX" sz="2000" smtClean="0"/>
              <a:t>Creative Commons o CC es otra alternativa para la protección de los derechos de autor</a:t>
            </a:r>
          </a:p>
          <a:p>
            <a:pPr marL="0" indent="0" algn="just" eaLnBrk="1" hangingPunct="1"/>
            <a:r>
              <a:rPr lang="es-MX" sz="2000" smtClean="0"/>
              <a:t>Utiliza herramientas tecnológicas, para facilitar la distribución y el uso de contenidos, principalmente de carácter cultural.</a:t>
            </a:r>
          </a:p>
          <a:p>
            <a:pPr marL="0" indent="0" algn="just" eaLnBrk="1" hangingPunct="1"/>
            <a:r>
              <a:rPr lang="es-MX" sz="2000" smtClean="0"/>
              <a:t>Define el espacio que se encuentra entre el espectro de la protección absoluta de los derechos de autor y el dominio público.</a:t>
            </a:r>
          </a:p>
          <a:p>
            <a:pPr marL="0" indent="0" algn="just" eaLnBrk="1" hangingPunct="1"/>
            <a:r>
              <a:rPr lang="es-MX" sz="2000" smtClean="0"/>
              <a:t>Las licencias ayudan a conservar derechos autorales invitando a usar la obra bajo el esquema de </a:t>
            </a:r>
            <a:r>
              <a:rPr lang="es-MX" sz="2000" i="1" smtClean="0"/>
              <a:t>Algunos derechos reservados</a:t>
            </a:r>
            <a:r>
              <a:rPr lang="es-MX" sz="2000" smtClean="0"/>
              <a:t>”</a:t>
            </a:r>
            <a:r>
              <a:rPr lang="es-ES" sz="2000" smtClean="0"/>
              <a:t> </a:t>
            </a:r>
            <a:endParaRPr lang="es-MX" sz="2000" smtClean="0"/>
          </a:p>
        </p:txBody>
      </p:sp>
      <p:sp>
        <p:nvSpPr>
          <p:cNvPr id="63490" name="Text Box 5"/>
          <p:cNvSpPr txBox="1">
            <a:spLocks noChangeArrowheads="1"/>
          </p:cNvSpPr>
          <p:nvPr/>
        </p:nvSpPr>
        <p:spPr bwMode="auto">
          <a:xfrm>
            <a:off x="323850" y="1554163"/>
            <a:ext cx="84963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Creative Commons</a:t>
            </a:r>
          </a:p>
        </p:txBody>
      </p:sp>
      <p:pic>
        <p:nvPicPr>
          <p:cNvPr id="63491" name="Picture 5" descr="spectrumofright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445125"/>
            <a:ext cx="44418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3493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323850" y="1554163"/>
            <a:ext cx="84963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Creative Commons en México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/>
          </p:nvPr>
        </p:nvGraphicFramePr>
        <p:xfrm>
          <a:off x="395288" y="2276475"/>
          <a:ext cx="8228012" cy="2619375"/>
        </p:xfrm>
        <a:graphic>
          <a:graphicData uri="http://schemas.openxmlformats.org/presentationml/2006/ole">
            <p:oleObj spid="_x0000_s1026" name="Image" r:id="rId4" imgW="9015873" imgH="2869841" progId="">
              <p:embed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323850" y="5084763"/>
            <a:ext cx="8496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70000"/>
              <a:buFont typeface="Wingdings" pitchFamily="2" charset="2"/>
              <a:buChar char="Ø"/>
            </a:pPr>
            <a:r>
              <a:rPr lang="es-MX"/>
              <a:t>El gráfico, que sirve para su fácil comprensión por el usuario.</a:t>
            </a:r>
            <a:endParaRPr lang="es-ES"/>
          </a:p>
          <a:p>
            <a:pPr>
              <a:buSzPct val="70000"/>
              <a:buFont typeface="Wingdings" pitchFamily="2" charset="2"/>
              <a:buChar char="Ø"/>
            </a:pPr>
            <a:r>
              <a:rPr lang="es-MX"/>
              <a:t>El legal, que es el texto de la licencia.</a:t>
            </a:r>
            <a:endParaRPr lang="es-ES"/>
          </a:p>
          <a:p>
            <a:pPr>
              <a:buSzPct val="70000"/>
              <a:buFont typeface="Wingdings" pitchFamily="2" charset="2"/>
              <a:buChar char="Ø"/>
            </a:pPr>
            <a:r>
              <a:rPr lang="es-MX"/>
              <a:t>El digital, que tiene como objetivo que las computadoras lo entiendan.</a:t>
            </a:r>
            <a:endParaRPr lang="es-ES"/>
          </a:p>
        </p:txBody>
      </p:sp>
      <p:sp>
        <p:nvSpPr>
          <p:cNvPr id="7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30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4500563" y="3213100"/>
            <a:ext cx="1944687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Blogs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3995738" y="5661025"/>
            <a:ext cx="1944687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Wikis</a:t>
            </a:r>
            <a:endParaRPr lang="es-E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1763713" y="3644900"/>
            <a:ext cx="1944687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Bases de datos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6588125" y="4581525"/>
            <a:ext cx="1944688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tube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3563938" y="4797425"/>
            <a:ext cx="1944687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Twitter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179388" y="2708275"/>
            <a:ext cx="1944687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Multimedia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395288" y="4581525"/>
            <a:ext cx="1944687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Repositorios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3348038" y="2565400"/>
            <a:ext cx="1944687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Redes sociales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>
            <a:off x="6948488" y="3500438"/>
            <a:ext cx="1944687" cy="3603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Foros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6372225" y="2708275"/>
            <a:ext cx="1944688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Delicious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6875463" y="5876925"/>
            <a:ext cx="1946275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…otras más…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620" name="Rectangle 2"/>
          <p:cNvSpPr>
            <a:spLocks noChangeArrowheads="1"/>
          </p:cNvSpPr>
          <p:nvPr/>
        </p:nvSpPr>
        <p:spPr bwMode="auto">
          <a:xfrm>
            <a:off x="114300" y="1706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621" name="Text Box 5"/>
          <p:cNvSpPr txBox="1">
            <a:spLocks noChangeArrowheads="1"/>
          </p:cNvSpPr>
          <p:nvPr/>
        </p:nvSpPr>
        <p:spPr bwMode="auto">
          <a:xfrm>
            <a:off x="323850" y="1554163"/>
            <a:ext cx="84963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Uso de tecnología disponible</a:t>
            </a:r>
          </a:p>
        </p:txBody>
      </p:sp>
      <p:sp>
        <p:nvSpPr>
          <p:cNvPr id="24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8623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1331913" y="5589588"/>
            <a:ext cx="1944687" cy="3603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XML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4859338" y="4076700"/>
            <a:ext cx="1944687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Facebook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539750" y="6165850"/>
            <a:ext cx="1944688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Web </a:t>
            </a:r>
            <a:r>
              <a:rPr lang="es-MX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semantica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114300" y="1706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01" name="AutoShape 4"/>
          <p:cNvSpPr>
            <a:spLocks noChangeArrowheads="1"/>
          </p:cNvSpPr>
          <p:nvPr/>
        </p:nvSpPr>
        <p:spPr bwMode="auto">
          <a:xfrm>
            <a:off x="5544616" y="3671269"/>
            <a:ext cx="1368152" cy="423788"/>
          </a:xfrm>
          <a:prstGeom prst="homePlate">
            <a:avLst>
              <a:gd name="adj" fmla="val 7777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200" dirty="0" err="1">
                <a:solidFill>
                  <a:schemeClr val="tx1"/>
                </a:solidFill>
              </a:rPr>
              <a:t>Dublin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dirty="0" err="1">
                <a:solidFill>
                  <a:schemeClr val="tx1"/>
                </a:solidFill>
              </a:rPr>
              <a:t>Core</a:t>
            </a:r>
            <a:endParaRPr lang="es-ES" sz="1200" dirty="0">
              <a:solidFill>
                <a:schemeClr val="tx1"/>
              </a:solidFill>
            </a:endParaRPr>
          </a:p>
        </p:txBody>
      </p:sp>
      <p:cxnSp>
        <p:nvCxnSpPr>
          <p:cNvPr id="70661" name="AutoShape 5"/>
          <p:cNvCxnSpPr>
            <a:cxnSpLocks noChangeShapeType="1"/>
            <a:stCxn id="0" idx="3"/>
          </p:cNvCxnSpPr>
          <p:nvPr/>
        </p:nvCxnSpPr>
        <p:spPr bwMode="auto">
          <a:xfrm flipV="1">
            <a:off x="6911975" y="3802063"/>
            <a:ext cx="468313" cy="809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303" name="AutoShape 6"/>
          <p:cNvSpPr>
            <a:spLocks noChangeArrowheads="1"/>
          </p:cNvSpPr>
          <p:nvPr/>
        </p:nvSpPr>
        <p:spPr bwMode="auto">
          <a:xfrm>
            <a:off x="5544616" y="4823397"/>
            <a:ext cx="1368152" cy="432048"/>
          </a:xfrm>
          <a:prstGeom prst="homePlate">
            <a:avLst>
              <a:gd name="adj" fmla="val 7777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</a:rPr>
              <a:t>Otros metadatos</a:t>
            </a:r>
          </a:p>
        </p:txBody>
      </p:sp>
      <p:cxnSp>
        <p:nvCxnSpPr>
          <p:cNvPr id="70665" name="AutoShape 7"/>
          <p:cNvCxnSpPr>
            <a:cxnSpLocks noChangeShapeType="1"/>
            <a:stCxn id="0" idx="3"/>
          </p:cNvCxnSpPr>
          <p:nvPr/>
        </p:nvCxnSpPr>
        <p:spPr bwMode="auto">
          <a:xfrm flipV="1">
            <a:off x="6911975" y="3802063"/>
            <a:ext cx="468313" cy="12366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39310" name="Group 14"/>
          <p:cNvGraphicFramePr>
            <a:graphicFrameLocks noGrp="1"/>
          </p:cNvGraphicFramePr>
          <p:nvPr>
            <p:ph type="tbl" idx="1"/>
          </p:nvPr>
        </p:nvGraphicFramePr>
        <p:xfrm>
          <a:off x="251520" y="2519144"/>
          <a:ext cx="4680520" cy="2926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01172"/>
                <a:gridCol w="1666023"/>
                <a:gridCol w="1413325"/>
              </a:tblGrid>
              <a:tr h="5415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Contenido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Propiedad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Intelectual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Objeto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Digital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135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Title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Creator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135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Subject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Publisher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135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Contributor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Format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135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Rights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Identifier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135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Language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135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Relation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135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Coverage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0667" name="Text Box 5"/>
          <p:cNvSpPr txBox="1">
            <a:spLocks noChangeArrowheads="1"/>
          </p:cNvSpPr>
          <p:nvPr/>
        </p:nvSpPr>
        <p:spPr bwMode="auto">
          <a:xfrm>
            <a:off x="323850" y="1554163"/>
            <a:ext cx="84963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Uso de metadatos Dublin Core</a:t>
            </a:r>
          </a:p>
        </p:txBody>
      </p:sp>
      <p:sp>
        <p:nvSpPr>
          <p:cNvPr id="18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0669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39 Flecha izquierda y derecha"/>
          <p:cNvSpPr/>
          <p:nvPr/>
        </p:nvSpPr>
        <p:spPr>
          <a:xfrm>
            <a:off x="5076056" y="3743280"/>
            <a:ext cx="360040" cy="216024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4" name="43 Conector recto de flecha"/>
          <p:cNvCxnSpPr>
            <a:endCxn id="0" idx="0"/>
          </p:cNvCxnSpPr>
          <p:nvPr/>
        </p:nvCxnSpPr>
        <p:spPr>
          <a:xfrm rot="16200000" flipH="1">
            <a:off x="5695156" y="4456907"/>
            <a:ext cx="719137" cy="1270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74" name="50 Rectángulo"/>
          <p:cNvSpPr>
            <a:spLocks noChangeArrowheads="1"/>
          </p:cNvSpPr>
          <p:nvPr/>
        </p:nvSpPr>
        <p:spPr bwMode="auto">
          <a:xfrm>
            <a:off x="7308850" y="2230438"/>
            <a:ext cx="1547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/>
              <a:t>Objeto</a:t>
            </a:r>
          </a:p>
          <a:p>
            <a:pPr algn="ctr"/>
            <a:r>
              <a:rPr lang="es-ES" sz="1400" b="1"/>
              <a:t>Digital</a:t>
            </a:r>
            <a:endParaRPr lang="en-US" sz="1400"/>
          </a:p>
        </p:txBody>
      </p:sp>
      <p:pic>
        <p:nvPicPr>
          <p:cNvPr id="706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2735263"/>
            <a:ext cx="147955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6" name="56 CuadroTexto"/>
          <p:cNvSpPr txBox="1">
            <a:spLocks noChangeArrowheads="1"/>
          </p:cNvSpPr>
          <p:nvPr/>
        </p:nvSpPr>
        <p:spPr bwMode="auto">
          <a:xfrm>
            <a:off x="323850" y="5661025"/>
            <a:ext cx="8496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MX"/>
              <a:t>Base de datos asociadas</a:t>
            </a:r>
          </a:p>
          <a:p>
            <a:pPr>
              <a:buFont typeface="Arial" charset="0"/>
              <a:buChar char="•"/>
            </a:pPr>
            <a:r>
              <a:rPr lang="es-MX"/>
              <a:t>Código de página </a:t>
            </a:r>
            <a:r>
              <a:rPr lang="es-MX" sz="1400"/>
              <a:t>web (</a:t>
            </a:r>
            <a:r>
              <a:rPr lang="es-MX" sz="1400">
                <a:hlinkClick r:id="rId5"/>
              </a:rPr>
              <a:t>http://webposible.com/utilidades/dublincore-metadata-gen/</a:t>
            </a:r>
            <a:r>
              <a:rPr lang="es-MX" sz="1400"/>
              <a:t>) </a:t>
            </a:r>
          </a:p>
          <a:p>
            <a:pPr>
              <a:buFont typeface="Arial" charset="0"/>
              <a:buChar char="•"/>
            </a:pPr>
            <a:r>
              <a:rPr lang="es-MX"/>
              <a:t>XML asociado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114300" y="2255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06" name="Text Box 5"/>
          <p:cNvSpPr txBox="1">
            <a:spLocks noChangeArrowheads="1"/>
          </p:cNvSpPr>
          <p:nvPr/>
        </p:nvSpPr>
        <p:spPr bwMode="auto">
          <a:xfrm>
            <a:off x="323850" y="1554163"/>
            <a:ext cx="8496300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/>
              <a:t>Uso de protocolos de transferencia (OAI-PMH)</a:t>
            </a:r>
          </a:p>
        </p:txBody>
      </p:sp>
      <p:sp>
        <p:nvSpPr>
          <p:cNvPr id="18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2708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6"/>
          <p:cNvSpPr>
            <a:spLocks noChangeArrowheads="1"/>
          </p:cNvSpPr>
          <p:nvPr/>
        </p:nvSpPr>
        <p:spPr bwMode="auto">
          <a:xfrm flipH="1">
            <a:off x="5669658" y="4961957"/>
            <a:ext cx="2350341" cy="548632"/>
          </a:xfrm>
          <a:prstGeom prst="homePlate">
            <a:avLst>
              <a:gd name="adj" fmla="val 7777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</a:rPr>
              <a:t>Metadatos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 flipH="1">
            <a:off x="5822058" y="5114357"/>
            <a:ext cx="2350341" cy="548632"/>
          </a:xfrm>
          <a:prstGeom prst="homePlate">
            <a:avLst>
              <a:gd name="adj" fmla="val 7777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</a:rPr>
              <a:t>Metadatos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 flipH="1">
            <a:off x="5974458" y="5266757"/>
            <a:ext cx="2350341" cy="548632"/>
          </a:xfrm>
          <a:prstGeom prst="homePlate">
            <a:avLst>
              <a:gd name="adj" fmla="val 7777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</a:rPr>
              <a:t>Metadatos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 flipH="1">
            <a:off x="6126858" y="5419157"/>
            <a:ext cx="2350341" cy="548632"/>
          </a:xfrm>
          <a:prstGeom prst="homePlate">
            <a:avLst>
              <a:gd name="adj" fmla="val 7777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</a:rPr>
              <a:t>Metadatos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7" name="26 Cilindro"/>
          <p:cNvSpPr/>
          <p:nvPr/>
        </p:nvSpPr>
        <p:spPr>
          <a:xfrm>
            <a:off x="5651500" y="4367213"/>
            <a:ext cx="3024188" cy="1871662"/>
          </a:xfrm>
          <a:prstGeom prst="can">
            <a:avLst/>
          </a:prstGeom>
          <a:solidFill>
            <a:schemeClr val="accent5">
              <a:alpha val="2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2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430588"/>
            <a:ext cx="600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0525" y="3582988"/>
            <a:ext cx="600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2925" y="3735388"/>
            <a:ext cx="600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5325" y="3887788"/>
            <a:ext cx="600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Cilindro"/>
          <p:cNvSpPr/>
          <p:nvPr/>
        </p:nvSpPr>
        <p:spPr>
          <a:xfrm>
            <a:off x="5651500" y="2927350"/>
            <a:ext cx="3024188" cy="1871663"/>
          </a:xfrm>
          <a:prstGeom prst="can">
            <a:avLst/>
          </a:prstGeom>
          <a:solidFill>
            <a:schemeClr val="accent5">
              <a:alpha val="2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3" name="42 Conector curvado"/>
          <p:cNvCxnSpPr>
            <a:stCxn id="37" idx="1"/>
            <a:endCxn id="0" idx="3"/>
          </p:cNvCxnSpPr>
          <p:nvPr/>
        </p:nvCxnSpPr>
        <p:spPr>
          <a:xfrm rot="10800000" flipV="1">
            <a:off x="5668963" y="3862388"/>
            <a:ext cx="919162" cy="1373187"/>
          </a:xfrm>
          <a:prstGeom prst="curvedConnector3">
            <a:avLst>
              <a:gd name="adj1" fmla="val 89228"/>
            </a:avLst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curvado"/>
          <p:cNvCxnSpPr/>
          <p:nvPr/>
        </p:nvCxnSpPr>
        <p:spPr>
          <a:xfrm rot="10800000" flipV="1">
            <a:off x="5821363" y="4014788"/>
            <a:ext cx="919162" cy="1373187"/>
          </a:xfrm>
          <a:prstGeom prst="curvedConnector3">
            <a:avLst>
              <a:gd name="adj1" fmla="val 89228"/>
            </a:avLst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curvado"/>
          <p:cNvCxnSpPr/>
          <p:nvPr/>
        </p:nvCxnSpPr>
        <p:spPr>
          <a:xfrm rot="10800000" flipV="1">
            <a:off x="5973763" y="4167188"/>
            <a:ext cx="919162" cy="1373187"/>
          </a:xfrm>
          <a:prstGeom prst="curvedConnector3">
            <a:avLst>
              <a:gd name="adj1" fmla="val 89228"/>
            </a:avLst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curvado"/>
          <p:cNvCxnSpPr/>
          <p:nvPr/>
        </p:nvCxnSpPr>
        <p:spPr>
          <a:xfrm rot="10800000" flipV="1">
            <a:off x="6126163" y="4319588"/>
            <a:ext cx="919162" cy="1373187"/>
          </a:xfrm>
          <a:prstGeom prst="curvedConnector3">
            <a:avLst>
              <a:gd name="adj1" fmla="val 89228"/>
            </a:avLst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ilindro"/>
          <p:cNvSpPr/>
          <p:nvPr/>
        </p:nvSpPr>
        <p:spPr>
          <a:xfrm>
            <a:off x="2051050" y="4581525"/>
            <a:ext cx="2449513" cy="1800225"/>
          </a:xfrm>
          <a:prstGeom prst="can">
            <a:avLst>
              <a:gd name="adj" fmla="val 1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 flipH="1">
            <a:off x="2098576" y="5060032"/>
            <a:ext cx="1790736" cy="438906"/>
          </a:xfrm>
          <a:prstGeom prst="homePlate">
            <a:avLst>
              <a:gd name="adj" fmla="val 7777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</a:rPr>
              <a:t>Metadatos DC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57" name="AutoShape 6"/>
          <p:cNvSpPr>
            <a:spLocks noChangeArrowheads="1"/>
          </p:cNvSpPr>
          <p:nvPr/>
        </p:nvSpPr>
        <p:spPr bwMode="auto">
          <a:xfrm flipH="1">
            <a:off x="2250976" y="5212432"/>
            <a:ext cx="1790736" cy="438906"/>
          </a:xfrm>
          <a:prstGeom prst="homePlate">
            <a:avLst>
              <a:gd name="adj" fmla="val 7777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</a:rPr>
              <a:t>Metadatos DC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58" name="AutoShape 6"/>
          <p:cNvSpPr>
            <a:spLocks noChangeArrowheads="1"/>
          </p:cNvSpPr>
          <p:nvPr/>
        </p:nvSpPr>
        <p:spPr bwMode="auto">
          <a:xfrm flipH="1">
            <a:off x="2403376" y="5364832"/>
            <a:ext cx="1790736" cy="438906"/>
          </a:xfrm>
          <a:prstGeom prst="homePlate">
            <a:avLst>
              <a:gd name="adj" fmla="val 7777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</a:rPr>
              <a:t>Metadatos DC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auto">
          <a:xfrm flipH="1">
            <a:off x="2555776" y="5517232"/>
            <a:ext cx="1790736" cy="438906"/>
          </a:xfrm>
          <a:prstGeom prst="homePlate">
            <a:avLst>
              <a:gd name="adj" fmla="val 7777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200" dirty="0">
                <a:solidFill>
                  <a:schemeClr val="tx1"/>
                </a:solidFill>
              </a:rPr>
              <a:t>Metadatos DC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72744" name="59 CuadroTexto"/>
          <p:cNvSpPr txBox="1">
            <a:spLocks noChangeArrowheads="1"/>
          </p:cNvSpPr>
          <p:nvPr/>
        </p:nvSpPr>
        <p:spPr bwMode="auto">
          <a:xfrm>
            <a:off x="6011863" y="6238875"/>
            <a:ext cx="2592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/>
              <a:t>Proveedor de datos y contenidos</a:t>
            </a:r>
            <a:endParaRPr lang="en-US"/>
          </a:p>
        </p:txBody>
      </p:sp>
      <p:sp>
        <p:nvSpPr>
          <p:cNvPr id="72745" name="60 CuadroTexto"/>
          <p:cNvSpPr txBox="1">
            <a:spLocks noChangeArrowheads="1"/>
          </p:cNvSpPr>
          <p:nvPr/>
        </p:nvSpPr>
        <p:spPr bwMode="auto">
          <a:xfrm>
            <a:off x="1979613" y="6381750"/>
            <a:ext cx="2592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/>
              <a:t>Cosechador</a:t>
            </a:r>
            <a:endParaRPr lang="en-US"/>
          </a:p>
        </p:txBody>
      </p:sp>
      <p:cxnSp>
        <p:nvCxnSpPr>
          <p:cNvPr id="63" name="62 Conector angular"/>
          <p:cNvCxnSpPr/>
          <p:nvPr/>
        </p:nvCxnSpPr>
        <p:spPr>
          <a:xfrm>
            <a:off x="4787900" y="5732463"/>
            <a:ext cx="720725" cy="317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angular"/>
          <p:cNvCxnSpPr/>
          <p:nvPr/>
        </p:nvCxnSpPr>
        <p:spPr>
          <a:xfrm rot="10800000">
            <a:off x="4716463" y="5084763"/>
            <a:ext cx="863600" cy="158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48" name="Picture 2" descr="C:\Archivos de programa\Microsoft Office\MEDIA\CAGCAT10\j029202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724400"/>
            <a:ext cx="1063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49" name="68 CuadroTexto"/>
          <p:cNvSpPr txBox="1">
            <a:spLocks noChangeArrowheads="1"/>
          </p:cNvSpPr>
          <p:nvPr/>
        </p:nvSpPr>
        <p:spPr bwMode="auto">
          <a:xfrm>
            <a:off x="3779838" y="5229225"/>
            <a:ext cx="2592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/>
              <a:t>OAI-PMH</a:t>
            </a:r>
            <a:endParaRPr lang="en-US"/>
          </a:p>
        </p:txBody>
      </p:sp>
      <p:cxnSp>
        <p:nvCxnSpPr>
          <p:cNvPr id="70" name="69 Conector angular"/>
          <p:cNvCxnSpPr/>
          <p:nvPr/>
        </p:nvCxnSpPr>
        <p:spPr>
          <a:xfrm>
            <a:off x="1116013" y="5300663"/>
            <a:ext cx="719137" cy="158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51" name="Text Box 10"/>
          <p:cNvSpPr txBox="1">
            <a:spLocks noChangeArrowheads="1"/>
          </p:cNvSpPr>
          <p:nvPr/>
        </p:nvSpPr>
        <p:spPr bwMode="auto">
          <a:xfrm>
            <a:off x="395288" y="2781300"/>
            <a:ext cx="50403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200"/>
              <a:t>OAI-PMH (</a:t>
            </a:r>
            <a:r>
              <a:rPr lang="en-US" sz="2400"/>
              <a:t>Open Archives Initiative - Protocol for Metadata Harvesting)</a:t>
            </a:r>
          </a:p>
          <a:p>
            <a:r>
              <a:rPr lang="es-ES" sz="2200"/>
              <a:t>trabaja con los metadatos Dublin Core de los objetos dentro de los acervos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986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Disponibilidad de contenidos libre en Internet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Cualquier usuario debe poder leer, descargar, copiar, distribuir o imprimir los contenidos.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Posibilidad de buscar o enlazar al texto completo un artículo, recorrerlo para una indexación exhaustiva, usarlo como datos para software, o utilizarlo para cualquier otro propósito legal.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Sin otras barreras financieras, legales o técnicas distintas de la fundamentales de acceder a la propia Internet</a:t>
            </a:r>
            <a:endParaRPr lang="en-US" sz="2400" smtClean="0"/>
          </a:p>
        </p:txBody>
      </p:sp>
      <p:sp>
        <p:nvSpPr>
          <p:cNvPr id="74754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4963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Open Access</a:t>
            </a:r>
          </a:p>
        </p:txBody>
      </p:sp>
      <p:sp>
        <p:nvSpPr>
          <p:cNvPr id="8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4756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Marcador de contenido"/>
          <p:cNvSpPr>
            <a:spLocks noGrp="1"/>
          </p:cNvSpPr>
          <p:nvPr>
            <p:ph idx="4294967295"/>
          </p:nvPr>
        </p:nvSpPr>
        <p:spPr>
          <a:xfrm>
            <a:off x="0" y="1847850"/>
            <a:ext cx="8496300" cy="3025775"/>
          </a:xfrm>
        </p:spPr>
        <p:txBody>
          <a:bodyPr/>
          <a:lstStyle/>
          <a:p>
            <a:pPr marL="355600" indent="-355600" algn="just" eaLnBrk="1" hangingPunct="1"/>
            <a:r>
              <a:rPr lang="es-AR" sz="2200" smtClean="0"/>
              <a:t>Inició en 1969 (Arpanet) como consecuencia de la guerra fría</a:t>
            </a:r>
          </a:p>
          <a:p>
            <a:pPr marL="355600" indent="-355600" algn="just" eaLnBrk="1" hangingPunct="1"/>
            <a:r>
              <a:rPr lang="es-MX" sz="2000" smtClean="0"/>
              <a:t>En 1989 se crea la WWW (</a:t>
            </a:r>
            <a:r>
              <a:rPr lang="en-US" sz="2000" smtClean="0"/>
              <a:t>World Wide Web)</a:t>
            </a:r>
          </a:p>
          <a:p>
            <a:pPr marL="755650" lvl="1" indent="-355600" algn="just" eaLnBrk="1" hangingPunct="1"/>
            <a:endParaRPr lang="es-AR" sz="1600" smtClean="0"/>
          </a:p>
          <a:p>
            <a:pPr marL="755650" lvl="1" indent="-355600" algn="just" eaLnBrk="1" hangingPunct="1"/>
            <a:r>
              <a:rPr lang="es-AR" sz="1600" smtClean="0"/>
              <a:t>TC PIP</a:t>
            </a:r>
          </a:p>
          <a:p>
            <a:pPr marL="755650" lvl="1" indent="-355600" algn="just" eaLnBrk="1" hangingPunct="1"/>
            <a:r>
              <a:rPr lang="es-AR" sz="1600" smtClean="0"/>
              <a:t>URL (IP)</a:t>
            </a:r>
          </a:p>
          <a:p>
            <a:pPr marL="755650" lvl="1" indent="-355600" algn="just" eaLnBrk="1" hangingPunct="1"/>
            <a:r>
              <a:rPr lang="es-AR" sz="1600" smtClean="0"/>
              <a:t>HTTP</a:t>
            </a:r>
          </a:p>
          <a:p>
            <a:pPr marL="755650" lvl="1" indent="-355600" algn="just" eaLnBrk="1" hangingPunct="1"/>
            <a:r>
              <a:rPr lang="es-AR" sz="1600" smtClean="0"/>
              <a:t>HTML</a:t>
            </a:r>
            <a:endParaRPr lang="es-MX" sz="1800" smtClean="0"/>
          </a:p>
        </p:txBody>
      </p:sp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Internet</a:t>
            </a:r>
            <a:endParaRPr lang="es-ES" sz="3200"/>
          </a:p>
        </p:txBody>
      </p:sp>
      <p:sp>
        <p:nvSpPr>
          <p:cNvPr id="4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 ENTORNO DIGITAL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8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95288" y="4278313"/>
            <a:ext cx="41036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000"/>
              <a:t>La Web es flexible, abierta y dinámica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000"/>
              <a:t>Facilita el acceso a contenidos y la comunicación entre individuos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000"/>
              <a:t>Es una herramienta ideal para la </a:t>
            </a:r>
            <a:r>
              <a:rPr lang="es-ES_tradnl" sz="2000"/>
              <a:t>educación, la ciencia y la cultura</a:t>
            </a:r>
          </a:p>
        </p:txBody>
      </p:sp>
      <p:pic>
        <p:nvPicPr>
          <p:cNvPr id="21510" name="Picture 3" descr="i_wbm_ft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08275"/>
            <a:ext cx="43370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r>
              <a:rPr lang="es-MX" smtClean="0"/>
              <a:t>Además de a</a:t>
            </a:r>
            <a:r>
              <a:rPr lang="es-MX" b="1" smtClean="0"/>
              <a:t>lmacenar los recursos digitales</a:t>
            </a:r>
            <a:r>
              <a:rPr lang="es-MX" smtClean="0"/>
              <a:t>, le da una serie de </a:t>
            </a:r>
            <a:r>
              <a:rPr lang="es-MX" b="1" smtClean="0"/>
              <a:t>servicios</a:t>
            </a:r>
            <a:r>
              <a:rPr lang="es-MX" smtClean="0"/>
              <a:t>, </a:t>
            </a:r>
            <a:r>
              <a:rPr lang="es-MX" b="1" smtClean="0"/>
              <a:t>a los usuarios y a las aplicaciones informáticas</a:t>
            </a:r>
            <a:r>
              <a:rPr lang="es-MX" smtClean="0"/>
              <a:t>, para que los contenidos sean más fácilmente utilizados</a:t>
            </a:r>
            <a:r>
              <a:rPr lang="es-ES" smtClean="0"/>
              <a:t> </a:t>
            </a:r>
          </a:p>
        </p:txBody>
      </p:sp>
      <p:sp>
        <p:nvSpPr>
          <p:cNvPr id="76802" name="Text Box 5"/>
          <p:cNvSpPr txBox="1">
            <a:spLocks noChangeArrowheads="1"/>
          </p:cNvSpPr>
          <p:nvPr/>
        </p:nvSpPr>
        <p:spPr bwMode="auto">
          <a:xfrm>
            <a:off x="323850" y="1571625"/>
            <a:ext cx="84963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Repositorios</a:t>
            </a:r>
          </a:p>
        </p:txBody>
      </p:sp>
      <p:sp>
        <p:nvSpPr>
          <p:cNvPr id="10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6804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Group 2"/>
          <p:cNvGrpSpPr>
            <a:grpSpLocks/>
          </p:cNvGrpSpPr>
          <p:nvPr/>
        </p:nvGrpSpPr>
        <p:grpSpPr bwMode="auto">
          <a:xfrm>
            <a:off x="3314700" y="1733550"/>
            <a:ext cx="4352925" cy="4935538"/>
            <a:chOff x="1132" y="764"/>
            <a:chExt cx="2742" cy="3109"/>
          </a:xfrm>
        </p:grpSpPr>
        <p:sp>
          <p:nvSpPr>
            <p:cNvPr id="78858" name="AutoShape 3"/>
            <p:cNvSpPr>
              <a:spLocks noChangeArrowheads="1"/>
            </p:cNvSpPr>
            <p:nvPr/>
          </p:nvSpPr>
          <p:spPr bwMode="auto">
            <a:xfrm flipV="1">
              <a:off x="1139" y="764"/>
              <a:ext cx="2735" cy="3109"/>
            </a:xfrm>
            <a:prstGeom prst="can">
              <a:avLst>
                <a:gd name="adj" fmla="val 236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859" name="Group 4"/>
            <p:cNvGrpSpPr>
              <a:grpSpLocks/>
            </p:cNvGrpSpPr>
            <p:nvPr/>
          </p:nvGrpSpPr>
          <p:grpSpPr bwMode="auto">
            <a:xfrm>
              <a:off x="1721" y="3377"/>
              <a:ext cx="356" cy="310"/>
              <a:chOff x="1665" y="2569"/>
              <a:chExt cx="356" cy="310"/>
            </a:xfrm>
          </p:grpSpPr>
          <p:sp>
            <p:nvSpPr>
              <p:cNvPr id="78927" name="AutoShape 5"/>
              <p:cNvSpPr>
                <a:spLocks noChangeArrowheads="1"/>
              </p:cNvSpPr>
              <p:nvPr/>
            </p:nvSpPr>
            <p:spPr bwMode="auto">
              <a:xfrm rot="10800000">
                <a:off x="1665" y="2569"/>
                <a:ext cx="356" cy="310"/>
              </a:xfrm>
              <a:prstGeom prst="foldedCorner">
                <a:avLst>
                  <a:gd name="adj" fmla="val 25005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MX"/>
              </a:p>
            </p:txBody>
          </p:sp>
          <p:sp>
            <p:nvSpPr>
              <p:cNvPr id="78928" name="Text Box 6"/>
              <p:cNvSpPr txBox="1">
                <a:spLocks noChangeArrowheads="1"/>
              </p:cNvSpPr>
              <p:nvPr/>
            </p:nvSpPr>
            <p:spPr bwMode="auto">
              <a:xfrm>
                <a:off x="1713" y="2637"/>
                <a:ext cx="2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1200"/>
                  <a:t>OD</a:t>
                </a:r>
                <a:endParaRPr lang="en-US" sz="1200"/>
              </a:p>
            </p:txBody>
          </p:sp>
        </p:grpSp>
        <p:grpSp>
          <p:nvGrpSpPr>
            <p:cNvPr id="78860" name="Group 7"/>
            <p:cNvGrpSpPr>
              <a:grpSpLocks/>
            </p:cNvGrpSpPr>
            <p:nvPr/>
          </p:nvGrpSpPr>
          <p:grpSpPr bwMode="auto">
            <a:xfrm>
              <a:off x="1497" y="2521"/>
              <a:ext cx="356" cy="310"/>
              <a:chOff x="1665" y="2569"/>
              <a:chExt cx="356" cy="310"/>
            </a:xfrm>
          </p:grpSpPr>
          <p:sp>
            <p:nvSpPr>
              <p:cNvPr id="78925" name="AutoShape 8"/>
              <p:cNvSpPr>
                <a:spLocks noChangeArrowheads="1"/>
              </p:cNvSpPr>
              <p:nvPr/>
            </p:nvSpPr>
            <p:spPr bwMode="auto">
              <a:xfrm rot="10800000">
                <a:off x="1665" y="2569"/>
                <a:ext cx="356" cy="310"/>
              </a:xfrm>
              <a:prstGeom prst="foldedCorner">
                <a:avLst>
                  <a:gd name="adj" fmla="val 25005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MX"/>
              </a:p>
            </p:txBody>
          </p:sp>
          <p:sp>
            <p:nvSpPr>
              <p:cNvPr id="78926" name="Text Box 9"/>
              <p:cNvSpPr txBox="1">
                <a:spLocks noChangeArrowheads="1"/>
              </p:cNvSpPr>
              <p:nvPr/>
            </p:nvSpPr>
            <p:spPr bwMode="auto">
              <a:xfrm>
                <a:off x="1713" y="2637"/>
                <a:ext cx="2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1200"/>
                  <a:t>OD</a:t>
                </a:r>
                <a:endParaRPr lang="en-US" sz="1200"/>
              </a:p>
            </p:txBody>
          </p:sp>
        </p:grpSp>
        <p:grpSp>
          <p:nvGrpSpPr>
            <p:cNvPr id="78861" name="Group 10"/>
            <p:cNvGrpSpPr>
              <a:grpSpLocks/>
            </p:cNvGrpSpPr>
            <p:nvPr/>
          </p:nvGrpSpPr>
          <p:grpSpPr bwMode="auto">
            <a:xfrm>
              <a:off x="2049" y="2897"/>
              <a:ext cx="356" cy="310"/>
              <a:chOff x="1665" y="2569"/>
              <a:chExt cx="356" cy="310"/>
            </a:xfrm>
          </p:grpSpPr>
          <p:sp>
            <p:nvSpPr>
              <p:cNvPr id="78923" name="AutoShape 11"/>
              <p:cNvSpPr>
                <a:spLocks noChangeArrowheads="1"/>
              </p:cNvSpPr>
              <p:nvPr/>
            </p:nvSpPr>
            <p:spPr bwMode="auto">
              <a:xfrm rot="10800000">
                <a:off x="1665" y="2569"/>
                <a:ext cx="356" cy="310"/>
              </a:xfrm>
              <a:prstGeom prst="foldedCorner">
                <a:avLst>
                  <a:gd name="adj" fmla="val 25005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MX"/>
              </a:p>
            </p:txBody>
          </p:sp>
          <p:sp>
            <p:nvSpPr>
              <p:cNvPr id="78924" name="Text Box 12"/>
              <p:cNvSpPr txBox="1">
                <a:spLocks noChangeArrowheads="1"/>
              </p:cNvSpPr>
              <p:nvPr/>
            </p:nvSpPr>
            <p:spPr bwMode="auto">
              <a:xfrm>
                <a:off x="1713" y="2637"/>
                <a:ext cx="2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1200"/>
                  <a:t>OD</a:t>
                </a:r>
                <a:endParaRPr lang="en-US" sz="1200"/>
              </a:p>
            </p:txBody>
          </p:sp>
        </p:grpSp>
        <p:grpSp>
          <p:nvGrpSpPr>
            <p:cNvPr id="78862" name="Group 13"/>
            <p:cNvGrpSpPr>
              <a:grpSpLocks/>
            </p:cNvGrpSpPr>
            <p:nvPr/>
          </p:nvGrpSpPr>
          <p:grpSpPr bwMode="auto">
            <a:xfrm>
              <a:off x="2801" y="2561"/>
              <a:ext cx="356" cy="310"/>
              <a:chOff x="1665" y="2569"/>
              <a:chExt cx="356" cy="310"/>
            </a:xfrm>
          </p:grpSpPr>
          <p:sp>
            <p:nvSpPr>
              <p:cNvPr id="78921" name="AutoShape 14"/>
              <p:cNvSpPr>
                <a:spLocks noChangeArrowheads="1"/>
              </p:cNvSpPr>
              <p:nvPr/>
            </p:nvSpPr>
            <p:spPr bwMode="auto">
              <a:xfrm rot="10800000">
                <a:off x="1665" y="2569"/>
                <a:ext cx="356" cy="310"/>
              </a:xfrm>
              <a:prstGeom prst="foldedCorner">
                <a:avLst>
                  <a:gd name="adj" fmla="val 25005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MX"/>
              </a:p>
            </p:txBody>
          </p:sp>
          <p:sp>
            <p:nvSpPr>
              <p:cNvPr id="78922" name="Text Box 15"/>
              <p:cNvSpPr txBox="1">
                <a:spLocks noChangeArrowheads="1"/>
              </p:cNvSpPr>
              <p:nvPr/>
            </p:nvSpPr>
            <p:spPr bwMode="auto">
              <a:xfrm>
                <a:off x="1713" y="2637"/>
                <a:ext cx="2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1200"/>
                  <a:t>OD</a:t>
                </a:r>
                <a:endParaRPr lang="en-US" sz="1200"/>
              </a:p>
            </p:txBody>
          </p:sp>
        </p:grpSp>
        <p:grpSp>
          <p:nvGrpSpPr>
            <p:cNvPr id="78863" name="Group 16"/>
            <p:cNvGrpSpPr>
              <a:grpSpLocks/>
            </p:cNvGrpSpPr>
            <p:nvPr/>
          </p:nvGrpSpPr>
          <p:grpSpPr bwMode="auto">
            <a:xfrm>
              <a:off x="2473" y="3241"/>
              <a:ext cx="356" cy="310"/>
              <a:chOff x="1665" y="2569"/>
              <a:chExt cx="356" cy="310"/>
            </a:xfrm>
          </p:grpSpPr>
          <p:sp>
            <p:nvSpPr>
              <p:cNvPr id="78919" name="AutoShape 17"/>
              <p:cNvSpPr>
                <a:spLocks noChangeArrowheads="1"/>
              </p:cNvSpPr>
              <p:nvPr/>
            </p:nvSpPr>
            <p:spPr bwMode="auto">
              <a:xfrm rot="10800000">
                <a:off x="1665" y="2569"/>
                <a:ext cx="356" cy="310"/>
              </a:xfrm>
              <a:prstGeom prst="foldedCorner">
                <a:avLst>
                  <a:gd name="adj" fmla="val 25005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MX"/>
              </a:p>
            </p:txBody>
          </p:sp>
          <p:sp>
            <p:nvSpPr>
              <p:cNvPr id="78920" name="Text Box 18"/>
              <p:cNvSpPr txBox="1">
                <a:spLocks noChangeArrowheads="1"/>
              </p:cNvSpPr>
              <p:nvPr/>
            </p:nvSpPr>
            <p:spPr bwMode="auto">
              <a:xfrm>
                <a:off x="1713" y="2637"/>
                <a:ext cx="2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1200"/>
                  <a:t>OD</a:t>
                </a:r>
                <a:endParaRPr lang="en-US" sz="1200"/>
              </a:p>
            </p:txBody>
          </p:sp>
        </p:grpSp>
        <p:grpSp>
          <p:nvGrpSpPr>
            <p:cNvPr id="78864" name="Group 19"/>
            <p:cNvGrpSpPr>
              <a:grpSpLocks/>
            </p:cNvGrpSpPr>
            <p:nvPr/>
          </p:nvGrpSpPr>
          <p:grpSpPr bwMode="auto">
            <a:xfrm>
              <a:off x="3049" y="3033"/>
              <a:ext cx="356" cy="310"/>
              <a:chOff x="1665" y="2569"/>
              <a:chExt cx="356" cy="310"/>
            </a:xfrm>
          </p:grpSpPr>
          <p:sp>
            <p:nvSpPr>
              <p:cNvPr id="78917" name="AutoShape 20"/>
              <p:cNvSpPr>
                <a:spLocks noChangeArrowheads="1"/>
              </p:cNvSpPr>
              <p:nvPr/>
            </p:nvSpPr>
            <p:spPr bwMode="auto">
              <a:xfrm rot="10800000">
                <a:off x="1665" y="2569"/>
                <a:ext cx="356" cy="310"/>
              </a:xfrm>
              <a:prstGeom prst="foldedCorner">
                <a:avLst>
                  <a:gd name="adj" fmla="val 25005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MX"/>
              </a:p>
            </p:txBody>
          </p:sp>
          <p:sp>
            <p:nvSpPr>
              <p:cNvPr id="78918" name="Text Box 21"/>
              <p:cNvSpPr txBox="1">
                <a:spLocks noChangeArrowheads="1"/>
              </p:cNvSpPr>
              <p:nvPr/>
            </p:nvSpPr>
            <p:spPr bwMode="auto">
              <a:xfrm>
                <a:off x="1713" y="2637"/>
                <a:ext cx="2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1200"/>
                  <a:t>OD</a:t>
                </a:r>
                <a:endParaRPr lang="en-US" sz="1200"/>
              </a:p>
            </p:txBody>
          </p:sp>
        </p:grpSp>
        <p:sp>
          <p:nvSpPr>
            <p:cNvPr id="78865" name="AutoShape 22"/>
            <p:cNvSpPr>
              <a:spLocks noChangeArrowheads="1"/>
            </p:cNvSpPr>
            <p:nvPr/>
          </p:nvSpPr>
          <p:spPr bwMode="auto">
            <a:xfrm>
              <a:off x="1132" y="2106"/>
              <a:ext cx="2735" cy="1765"/>
            </a:xfrm>
            <a:prstGeom prst="can">
              <a:avLst>
                <a:gd name="adj" fmla="val 34843"/>
              </a:avLst>
            </a:prstGeom>
            <a:solidFill>
              <a:srgbClr val="FF9933">
                <a:alpha val="4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Freeform 23"/>
            <p:cNvSpPr>
              <a:spLocks/>
            </p:cNvSpPr>
            <p:nvPr/>
          </p:nvSpPr>
          <p:spPr bwMode="auto">
            <a:xfrm>
              <a:off x="1410" y="1587"/>
              <a:ext cx="1494" cy="615"/>
            </a:xfrm>
            <a:custGeom>
              <a:avLst/>
              <a:gdLst>
                <a:gd name="T0" fmla="*/ 0 w 1494"/>
                <a:gd name="T1" fmla="*/ 3 h 615"/>
                <a:gd name="T2" fmla="*/ 1494 w 1494"/>
                <a:gd name="T3" fmla="*/ 0 h 615"/>
                <a:gd name="T4" fmla="*/ 1494 w 1494"/>
                <a:gd name="T5" fmla="*/ 123 h 615"/>
                <a:gd name="T6" fmla="*/ 1122 w 1494"/>
                <a:gd name="T7" fmla="*/ 123 h 615"/>
                <a:gd name="T8" fmla="*/ 1122 w 1494"/>
                <a:gd name="T9" fmla="*/ 615 h 615"/>
                <a:gd name="T10" fmla="*/ 0 w 1494"/>
                <a:gd name="T11" fmla="*/ 612 h 615"/>
                <a:gd name="T12" fmla="*/ 0 w 1494"/>
                <a:gd name="T13" fmla="*/ 3 h 6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4"/>
                <a:gd name="T22" fmla="*/ 0 h 615"/>
                <a:gd name="T23" fmla="*/ 1494 w 1494"/>
                <a:gd name="T24" fmla="*/ 615 h 6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4" h="615">
                  <a:moveTo>
                    <a:pt x="0" y="3"/>
                  </a:moveTo>
                  <a:lnTo>
                    <a:pt x="1494" y="0"/>
                  </a:lnTo>
                  <a:lnTo>
                    <a:pt x="1494" y="123"/>
                  </a:lnTo>
                  <a:lnTo>
                    <a:pt x="1122" y="123"/>
                  </a:lnTo>
                  <a:lnTo>
                    <a:pt x="1122" y="615"/>
                  </a:lnTo>
                  <a:lnTo>
                    <a:pt x="0" y="61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8867" name="Freeform 24"/>
            <p:cNvSpPr>
              <a:spLocks/>
            </p:cNvSpPr>
            <p:nvPr/>
          </p:nvSpPr>
          <p:spPr bwMode="auto">
            <a:xfrm>
              <a:off x="2532" y="1587"/>
              <a:ext cx="1122" cy="615"/>
            </a:xfrm>
            <a:custGeom>
              <a:avLst/>
              <a:gdLst>
                <a:gd name="T0" fmla="*/ 0 w 1122"/>
                <a:gd name="T1" fmla="*/ 126 h 615"/>
                <a:gd name="T2" fmla="*/ 372 w 1122"/>
                <a:gd name="T3" fmla="*/ 126 h 615"/>
                <a:gd name="T4" fmla="*/ 372 w 1122"/>
                <a:gd name="T5" fmla="*/ 3 h 615"/>
                <a:gd name="T6" fmla="*/ 1122 w 1122"/>
                <a:gd name="T7" fmla="*/ 0 h 615"/>
                <a:gd name="T8" fmla="*/ 1116 w 1122"/>
                <a:gd name="T9" fmla="*/ 612 h 615"/>
                <a:gd name="T10" fmla="*/ 0 w 1122"/>
                <a:gd name="T11" fmla="*/ 615 h 615"/>
                <a:gd name="T12" fmla="*/ 0 w 1122"/>
                <a:gd name="T13" fmla="*/ 126 h 6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2"/>
                <a:gd name="T22" fmla="*/ 0 h 615"/>
                <a:gd name="T23" fmla="*/ 1122 w 1122"/>
                <a:gd name="T24" fmla="*/ 615 h 6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2" h="615">
                  <a:moveTo>
                    <a:pt x="0" y="126"/>
                  </a:moveTo>
                  <a:lnTo>
                    <a:pt x="372" y="126"/>
                  </a:lnTo>
                  <a:lnTo>
                    <a:pt x="372" y="3"/>
                  </a:lnTo>
                  <a:lnTo>
                    <a:pt x="1122" y="0"/>
                  </a:lnTo>
                  <a:lnTo>
                    <a:pt x="1116" y="612"/>
                  </a:lnTo>
                  <a:lnTo>
                    <a:pt x="0" y="61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78868" name="Group 25"/>
            <p:cNvGrpSpPr>
              <a:grpSpLocks/>
            </p:cNvGrpSpPr>
            <p:nvPr/>
          </p:nvGrpSpPr>
          <p:grpSpPr bwMode="auto">
            <a:xfrm>
              <a:off x="1414" y="1589"/>
              <a:ext cx="2239" cy="612"/>
              <a:chOff x="30" y="2285"/>
              <a:chExt cx="1111" cy="796"/>
            </a:xfrm>
          </p:grpSpPr>
          <p:grpSp>
            <p:nvGrpSpPr>
              <p:cNvPr id="78906" name="Group 26"/>
              <p:cNvGrpSpPr>
                <a:grpSpLocks/>
              </p:cNvGrpSpPr>
              <p:nvPr/>
            </p:nvGrpSpPr>
            <p:grpSpPr bwMode="auto">
              <a:xfrm>
                <a:off x="30" y="2285"/>
                <a:ext cx="1111" cy="795"/>
                <a:chOff x="30" y="2384"/>
                <a:chExt cx="1111" cy="696"/>
              </a:xfrm>
            </p:grpSpPr>
            <p:sp>
              <p:nvSpPr>
                <p:cNvPr id="78911" name="Rectangle 27"/>
                <p:cNvSpPr>
                  <a:spLocks noChangeArrowheads="1"/>
                </p:cNvSpPr>
                <p:nvPr/>
              </p:nvSpPr>
              <p:spPr bwMode="auto">
                <a:xfrm>
                  <a:off x="30" y="2384"/>
                  <a:ext cx="184" cy="6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12" name="Rectangle 28"/>
                <p:cNvSpPr>
                  <a:spLocks noChangeArrowheads="1"/>
                </p:cNvSpPr>
                <p:nvPr/>
              </p:nvSpPr>
              <p:spPr bwMode="auto">
                <a:xfrm>
                  <a:off x="215" y="2384"/>
                  <a:ext cx="184" cy="6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13" name="Rectangle 29"/>
                <p:cNvSpPr>
                  <a:spLocks noChangeArrowheads="1"/>
                </p:cNvSpPr>
                <p:nvPr/>
              </p:nvSpPr>
              <p:spPr bwMode="auto">
                <a:xfrm>
                  <a:off x="400" y="2384"/>
                  <a:ext cx="184" cy="6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14" name="Rectangle 30"/>
                <p:cNvSpPr>
                  <a:spLocks noChangeArrowheads="1"/>
                </p:cNvSpPr>
                <p:nvPr/>
              </p:nvSpPr>
              <p:spPr bwMode="auto">
                <a:xfrm>
                  <a:off x="586" y="2384"/>
                  <a:ext cx="184" cy="6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15" name="Rectangle 31"/>
                <p:cNvSpPr>
                  <a:spLocks noChangeArrowheads="1"/>
                </p:cNvSpPr>
                <p:nvPr/>
              </p:nvSpPr>
              <p:spPr bwMode="auto">
                <a:xfrm>
                  <a:off x="771" y="2384"/>
                  <a:ext cx="184" cy="6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16" name="Rectangle 32"/>
                <p:cNvSpPr>
                  <a:spLocks noChangeArrowheads="1"/>
                </p:cNvSpPr>
                <p:nvPr/>
              </p:nvSpPr>
              <p:spPr bwMode="auto">
                <a:xfrm>
                  <a:off x="957" y="2384"/>
                  <a:ext cx="184" cy="6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8907" name="Rectangle 33"/>
              <p:cNvSpPr>
                <a:spLocks noChangeArrowheads="1"/>
              </p:cNvSpPr>
              <p:nvPr/>
            </p:nvSpPr>
            <p:spPr bwMode="auto">
              <a:xfrm>
                <a:off x="30" y="2922"/>
                <a:ext cx="1105" cy="1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8" name="Rectangle 34"/>
              <p:cNvSpPr>
                <a:spLocks noChangeArrowheads="1"/>
              </p:cNvSpPr>
              <p:nvPr/>
            </p:nvSpPr>
            <p:spPr bwMode="auto">
              <a:xfrm>
                <a:off x="30" y="2604"/>
                <a:ext cx="1105" cy="1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9" name="Rectangle 35"/>
              <p:cNvSpPr>
                <a:spLocks noChangeArrowheads="1"/>
              </p:cNvSpPr>
              <p:nvPr/>
            </p:nvSpPr>
            <p:spPr bwMode="auto">
              <a:xfrm>
                <a:off x="30" y="2445"/>
                <a:ext cx="1105" cy="1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10" name="Rectangle 36"/>
              <p:cNvSpPr>
                <a:spLocks noChangeArrowheads="1"/>
              </p:cNvSpPr>
              <p:nvPr/>
            </p:nvSpPr>
            <p:spPr bwMode="auto">
              <a:xfrm>
                <a:off x="30" y="2763"/>
                <a:ext cx="1105" cy="1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69" name="AutoShape 37"/>
            <p:cNvSpPr>
              <a:spLocks noChangeArrowheads="1"/>
            </p:cNvSpPr>
            <p:nvPr/>
          </p:nvSpPr>
          <p:spPr bwMode="auto">
            <a:xfrm>
              <a:off x="1135" y="768"/>
              <a:ext cx="2735" cy="3099"/>
            </a:xfrm>
            <a:prstGeom prst="can">
              <a:avLst>
                <a:gd name="adj" fmla="val 23984"/>
              </a:avLst>
            </a:prstGeom>
            <a:solidFill>
              <a:srgbClr val="FFCC66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0" name="Line 38"/>
            <p:cNvSpPr>
              <a:spLocks noChangeShapeType="1"/>
            </p:cNvSpPr>
            <p:nvPr/>
          </p:nvSpPr>
          <p:spPr bwMode="auto">
            <a:xfrm flipV="1">
              <a:off x="1672" y="2200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8871" name="Line 39"/>
            <p:cNvSpPr>
              <a:spLocks noChangeShapeType="1"/>
            </p:cNvSpPr>
            <p:nvPr/>
          </p:nvSpPr>
          <p:spPr bwMode="auto">
            <a:xfrm flipV="1">
              <a:off x="1920" y="2208"/>
              <a:ext cx="0" cy="1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8872" name="Line 40"/>
            <p:cNvSpPr>
              <a:spLocks noChangeShapeType="1"/>
            </p:cNvSpPr>
            <p:nvPr/>
          </p:nvSpPr>
          <p:spPr bwMode="auto">
            <a:xfrm flipV="1">
              <a:off x="2248" y="2208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8873" name="Line 41"/>
            <p:cNvSpPr>
              <a:spLocks noChangeShapeType="1"/>
            </p:cNvSpPr>
            <p:nvPr/>
          </p:nvSpPr>
          <p:spPr bwMode="auto">
            <a:xfrm flipV="1">
              <a:off x="2656" y="2216"/>
              <a:ext cx="0" cy="1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8874" name="Line 42"/>
            <p:cNvSpPr>
              <a:spLocks noChangeShapeType="1"/>
            </p:cNvSpPr>
            <p:nvPr/>
          </p:nvSpPr>
          <p:spPr bwMode="auto">
            <a:xfrm flipV="1">
              <a:off x="3000" y="2200"/>
              <a:ext cx="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8875" name="Line 43"/>
            <p:cNvSpPr>
              <a:spLocks noChangeShapeType="1"/>
            </p:cNvSpPr>
            <p:nvPr/>
          </p:nvSpPr>
          <p:spPr bwMode="auto">
            <a:xfrm flipV="1">
              <a:off x="3264" y="2208"/>
              <a:ext cx="0" cy="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8876" name="Text Box 44"/>
            <p:cNvSpPr txBox="1">
              <a:spLocks noChangeArrowheads="1"/>
            </p:cNvSpPr>
            <p:nvPr/>
          </p:nvSpPr>
          <p:spPr bwMode="auto">
            <a:xfrm>
              <a:off x="1455" y="1589"/>
              <a:ext cx="27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Título</a:t>
              </a:r>
              <a:endParaRPr lang="en-US" sz="800"/>
            </a:p>
          </p:txBody>
        </p:sp>
        <p:sp>
          <p:nvSpPr>
            <p:cNvPr id="78877" name="Text Box 45"/>
            <p:cNvSpPr txBox="1">
              <a:spLocks noChangeArrowheads="1"/>
            </p:cNvSpPr>
            <p:nvPr/>
          </p:nvSpPr>
          <p:spPr bwMode="auto">
            <a:xfrm>
              <a:off x="1459" y="1711"/>
              <a:ext cx="27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Autor</a:t>
              </a:r>
              <a:endParaRPr lang="en-US" sz="800"/>
            </a:p>
          </p:txBody>
        </p:sp>
        <p:sp>
          <p:nvSpPr>
            <p:cNvPr id="78878" name="Text Box 46"/>
            <p:cNvSpPr txBox="1">
              <a:spLocks noChangeArrowheads="1"/>
            </p:cNvSpPr>
            <p:nvPr/>
          </p:nvSpPr>
          <p:spPr bwMode="auto">
            <a:xfrm>
              <a:off x="1454" y="1833"/>
              <a:ext cx="2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Tema</a:t>
              </a:r>
              <a:endParaRPr lang="en-US" sz="800"/>
            </a:p>
          </p:txBody>
        </p:sp>
        <p:sp>
          <p:nvSpPr>
            <p:cNvPr id="78879" name="Text Box 47"/>
            <p:cNvSpPr txBox="1">
              <a:spLocks noChangeArrowheads="1"/>
            </p:cNvSpPr>
            <p:nvPr/>
          </p:nvSpPr>
          <p:spPr bwMode="auto">
            <a:xfrm>
              <a:off x="1398" y="1955"/>
              <a:ext cx="39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Derechos</a:t>
              </a:r>
              <a:endParaRPr lang="en-US" sz="800"/>
            </a:p>
          </p:txBody>
        </p:sp>
        <p:sp>
          <p:nvSpPr>
            <p:cNvPr id="78880" name="Text Box 48"/>
            <p:cNvSpPr txBox="1">
              <a:spLocks noChangeArrowheads="1"/>
            </p:cNvSpPr>
            <p:nvPr/>
          </p:nvSpPr>
          <p:spPr bwMode="auto">
            <a:xfrm>
              <a:off x="1472" y="2077"/>
              <a:ext cx="2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URL</a:t>
              </a:r>
              <a:endParaRPr lang="en-US" sz="800"/>
            </a:p>
          </p:txBody>
        </p:sp>
        <p:sp>
          <p:nvSpPr>
            <p:cNvPr id="78881" name="Text Box 49"/>
            <p:cNvSpPr txBox="1">
              <a:spLocks noChangeArrowheads="1"/>
            </p:cNvSpPr>
            <p:nvPr/>
          </p:nvSpPr>
          <p:spPr bwMode="auto">
            <a:xfrm>
              <a:off x="1806" y="1589"/>
              <a:ext cx="29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Fecha</a:t>
              </a:r>
              <a:endParaRPr lang="en-US" sz="800"/>
            </a:p>
          </p:txBody>
        </p:sp>
        <p:sp>
          <p:nvSpPr>
            <p:cNvPr id="78882" name="Text Box 50"/>
            <p:cNvSpPr txBox="1">
              <a:spLocks noChangeArrowheads="1"/>
            </p:cNvSpPr>
            <p:nvPr/>
          </p:nvSpPr>
          <p:spPr bwMode="auto">
            <a:xfrm>
              <a:off x="1783" y="1711"/>
              <a:ext cx="34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P.Clave</a:t>
              </a:r>
              <a:endParaRPr lang="en-US" sz="800"/>
            </a:p>
          </p:txBody>
        </p:sp>
        <p:sp>
          <p:nvSpPr>
            <p:cNvPr id="78883" name="Text Box 51"/>
            <p:cNvSpPr txBox="1">
              <a:spLocks noChangeArrowheads="1"/>
            </p:cNvSpPr>
            <p:nvPr/>
          </p:nvSpPr>
          <p:spPr bwMode="auto">
            <a:xfrm>
              <a:off x="1776" y="1833"/>
              <a:ext cx="35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Formato</a:t>
              </a:r>
              <a:endParaRPr lang="en-US" sz="800"/>
            </a:p>
          </p:txBody>
        </p:sp>
        <p:sp>
          <p:nvSpPr>
            <p:cNvPr id="78884" name="Text Box 52"/>
            <p:cNvSpPr txBox="1">
              <a:spLocks noChangeArrowheads="1"/>
            </p:cNvSpPr>
            <p:nvPr/>
          </p:nvSpPr>
          <p:spPr bwMode="auto">
            <a:xfrm>
              <a:off x="1753" y="1955"/>
              <a:ext cx="40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Cobertura</a:t>
              </a:r>
              <a:endParaRPr lang="en-US" sz="800"/>
            </a:p>
          </p:txBody>
        </p:sp>
        <p:sp>
          <p:nvSpPr>
            <p:cNvPr id="78885" name="Text Box 53"/>
            <p:cNvSpPr txBox="1">
              <a:spLocks noChangeArrowheads="1"/>
            </p:cNvSpPr>
            <p:nvPr/>
          </p:nvSpPr>
          <p:spPr bwMode="auto">
            <a:xfrm>
              <a:off x="1746" y="2077"/>
              <a:ext cx="45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Descripción</a:t>
              </a:r>
              <a:endParaRPr lang="en-US" sz="800"/>
            </a:p>
          </p:txBody>
        </p:sp>
        <p:sp>
          <p:nvSpPr>
            <p:cNvPr id="78886" name="Text Box 54"/>
            <p:cNvSpPr txBox="1">
              <a:spLocks noChangeArrowheads="1"/>
            </p:cNvSpPr>
            <p:nvPr/>
          </p:nvSpPr>
          <p:spPr bwMode="auto">
            <a:xfrm>
              <a:off x="2171" y="1589"/>
              <a:ext cx="31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Fuente</a:t>
              </a:r>
              <a:endParaRPr lang="en-US" sz="800"/>
            </a:p>
          </p:txBody>
        </p:sp>
        <p:sp>
          <p:nvSpPr>
            <p:cNvPr id="78887" name="Text Box 55"/>
            <p:cNvSpPr txBox="1">
              <a:spLocks noChangeArrowheads="1"/>
            </p:cNvSpPr>
            <p:nvPr/>
          </p:nvSpPr>
          <p:spPr bwMode="auto">
            <a:xfrm>
              <a:off x="2121" y="1711"/>
              <a:ext cx="46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Contribuidor</a:t>
              </a:r>
              <a:endParaRPr lang="en-US" sz="800"/>
            </a:p>
          </p:txBody>
        </p:sp>
        <p:sp>
          <p:nvSpPr>
            <p:cNvPr id="78888" name="Text Box 56"/>
            <p:cNvSpPr txBox="1">
              <a:spLocks noChangeArrowheads="1"/>
            </p:cNvSpPr>
            <p:nvPr/>
          </p:nvSpPr>
          <p:spPr bwMode="auto">
            <a:xfrm>
              <a:off x="2209" y="1833"/>
              <a:ext cx="24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Tipo</a:t>
              </a:r>
              <a:endParaRPr lang="en-US" sz="800"/>
            </a:p>
          </p:txBody>
        </p:sp>
        <p:sp>
          <p:nvSpPr>
            <p:cNvPr id="78889" name="Text Box 57"/>
            <p:cNvSpPr txBox="1">
              <a:spLocks noChangeArrowheads="1"/>
            </p:cNvSpPr>
            <p:nvPr/>
          </p:nvSpPr>
          <p:spPr bwMode="auto">
            <a:xfrm>
              <a:off x="2175" y="1955"/>
              <a:ext cx="30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Idioma</a:t>
              </a:r>
              <a:endParaRPr lang="en-US" sz="800"/>
            </a:p>
          </p:txBody>
        </p:sp>
        <p:sp>
          <p:nvSpPr>
            <p:cNvPr id="78890" name="Text Box 58"/>
            <p:cNvSpPr txBox="1">
              <a:spLocks noChangeArrowheads="1"/>
            </p:cNvSpPr>
            <p:nvPr/>
          </p:nvSpPr>
          <p:spPr bwMode="auto">
            <a:xfrm>
              <a:off x="2130" y="2077"/>
              <a:ext cx="3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Audiencia</a:t>
              </a:r>
              <a:endParaRPr lang="en-US" sz="800"/>
            </a:p>
          </p:txBody>
        </p:sp>
        <p:sp>
          <p:nvSpPr>
            <p:cNvPr id="78891" name="Text Box 59"/>
            <p:cNvSpPr txBox="1">
              <a:spLocks noChangeArrowheads="1"/>
            </p:cNvSpPr>
            <p:nvPr/>
          </p:nvSpPr>
          <p:spPr bwMode="auto">
            <a:xfrm>
              <a:off x="2515" y="1597"/>
              <a:ext cx="36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Relación</a:t>
              </a:r>
              <a:endParaRPr lang="en-US" sz="800"/>
            </a:p>
          </p:txBody>
        </p:sp>
        <p:sp>
          <p:nvSpPr>
            <p:cNvPr id="78892" name="Text Box 60"/>
            <p:cNvSpPr txBox="1">
              <a:spLocks noChangeArrowheads="1"/>
            </p:cNvSpPr>
            <p:nvPr/>
          </p:nvSpPr>
          <p:spPr bwMode="auto">
            <a:xfrm>
              <a:off x="2942" y="1594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  <p:sp>
          <p:nvSpPr>
            <p:cNvPr id="78893" name="Text Box 61"/>
            <p:cNvSpPr txBox="1">
              <a:spLocks noChangeArrowheads="1"/>
            </p:cNvSpPr>
            <p:nvPr/>
          </p:nvSpPr>
          <p:spPr bwMode="auto">
            <a:xfrm>
              <a:off x="2942" y="1715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  <p:sp>
          <p:nvSpPr>
            <p:cNvPr id="78894" name="Text Box 62"/>
            <p:cNvSpPr txBox="1">
              <a:spLocks noChangeArrowheads="1"/>
            </p:cNvSpPr>
            <p:nvPr/>
          </p:nvSpPr>
          <p:spPr bwMode="auto">
            <a:xfrm>
              <a:off x="2942" y="1836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  <p:sp>
          <p:nvSpPr>
            <p:cNvPr id="78895" name="Text Box 63"/>
            <p:cNvSpPr txBox="1">
              <a:spLocks noChangeArrowheads="1"/>
            </p:cNvSpPr>
            <p:nvPr/>
          </p:nvSpPr>
          <p:spPr bwMode="auto">
            <a:xfrm>
              <a:off x="2942" y="1957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  <p:sp>
          <p:nvSpPr>
            <p:cNvPr id="78896" name="Text Box 64"/>
            <p:cNvSpPr txBox="1">
              <a:spLocks noChangeArrowheads="1"/>
            </p:cNvSpPr>
            <p:nvPr/>
          </p:nvSpPr>
          <p:spPr bwMode="auto">
            <a:xfrm>
              <a:off x="2942" y="2077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  <p:sp>
          <p:nvSpPr>
            <p:cNvPr id="78897" name="Text Box 65"/>
            <p:cNvSpPr txBox="1">
              <a:spLocks noChangeArrowheads="1"/>
            </p:cNvSpPr>
            <p:nvPr/>
          </p:nvSpPr>
          <p:spPr bwMode="auto">
            <a:xfrm>
              <a:off x="3320" y="1594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  <p:sp>
          <p:nvSpPr>
            <p:cNvPr id="78898" name="Text Box 66"/>
            <p:cNvSpPr txBox="1">
              <a:spLocks noChangeArrowheads="1"/>
            </p:cNvSpPr>
            <p:nvPr/>
          </p:nvSpPr>
          <p:spPr bwMode="auto">
            <a:xfrm>
              <a:off x="2582" y="1715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  <p:sp>
          <p:nvSpPr>
            <p:cNvPr id="78899" name="Text Box 67"/>
            <p:cNvSpPr txBox="1">
              <a:spLocks noChangeArrowheads="1"/>
            </p:cNvSpPr>
            <p:nvPr/>
          </p:nvSpPr>
          <p:spPr bwMode="auto">
            <a:xfrm>
              <a:off x="2582" y="1836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  <p:sp>
          <p:nvSpPr>
            <p:cNvPr id="78900" name="Text Box 68"/>
            <p:cNvSpPr txBox="1">
              <a:spLocks noChangeArrowheads="1"/>
            </p:cNvSpPr>
            <p:nvPr/>
          </p:nvSpPr>
          <p:spPr bwMode="auto">
            <a:xfrm>
              <a:off x="2582" y="1957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  <p:sp>
          <p:nvSpPr>
            <p:cNvPr id="78901" name="Text Box 69"/>
            <p:cNvSpPr txBox="1">
              <a:spLocks noChangeArrowheads="1"/>
            </p:cNvSpPr>
            <p:nvPr/>
          </p:nvSpPr>
          <p:spPr bwMode="auto">
            <a:xfrm>
              <a:off x="2582" y="2077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  <p:sp>
          <p:nvSpPr>
            <p:cNvPr id="78902" name="Text Box 70"/>
            <p:cNvSpPr txBox="1">
              <a:spLocks noChangeArrowheads="1"/>
            </p:cNvSpPr>
            <p:nvPr/>
          </p:nvSpPr>
          <p:spPr bwMode="auto">
            <a:xfrm>
              <a:off x="3326" y="1709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  <p:sp>
          <p:nvSpPr>
            <p:cNvPr id="78903" name="Text Box 71"/>
            <p:cNvSpPr txBox="1">
              <a:spLocks noChangeArrowheads="1"/>
            </p:cNvSpPr>
            <p:nvPr/>
          </p:nvSpPr>
          <p:spPr bwMode="auto">
            <a:xfrm>
              <a:off x="3326" y="1830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  <p:sp>
          <p:nvSpPr>
            <p:cNvPr id="78904" name="Text Box 72"/>
            <p:cNvSpPr txBox="1">
              <a:spLocks noChangeArrowheads="1"/>
            </p:cNvSpPr>
            <p:nvPr/>
          </p:nvSpPr>
          <p:spPr bwMode="auto">
            <a:xfrm>
              <a:off x="3326" y="1951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  <p:sp>
          <p:nvSpPr>
            <p:cNvPr id="78905" name="Text Box 73"/>
            <p:cNvSpPr txBox="1">
              <a:spLocks noChangeArrowheads="1"/>
            </p:cNvSpPr>
            <p:nvPr/>
          </p:nvSpPr>
          <p:spPr bwMode="auto">
            <a:xfrm>
              <a:off x="3326" y="2071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800"/>
                <a:t>Otros</a:t>
              </a:r>
              <a:endParaRPr lang="en-US" sz="800"/>
            </a:p>
          </p:txBody>
        </p:sp>
      </p:grpSp>
      <p:sp>
        <p:nvSpPr>
          <p:cNvPr id="78850" name="Text Box 75"/>
          <p:cNvSpPr txBox="1">
            <a:spLocks noChangeArrowheads="1"/>
          </p:cNvSpPr>
          <p:nvPr/>
        </p:nvSpPr>
        <p:spPr bwMode="auto">
          <a:xfrm>
            <a:off x="4787900" y="2060575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/>
              <a:t>Repositorio</a:t>
            </a:r>
          </a:p>
        </p:txBody>
      </p:sp>
      <p:sp>
        <p:nvSpPr>
          <p:cNvPr id="78851" name="AutoShape 76"/>
          <p:cNvSpPr>
            <a:spLocks/>
          </p:cNvSpPr>
          <p:nvPr/>
        </p:nvSpPr>
        <p:spPr bwMode="auto">
          <a:xfrm>
            <a:off x="2914650" y="4267200"/>
            <a:ext cx="215900" cy="2032000"/>
          </a:xfrm>
          <a:prstGeom prst="leftBrace">
            <a:avLst>
              <a:gd name="adj1" fmla="val 784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Text Box 77"/>
          <p:cNvSpPr txBox="1">
            <a:spLocks noChangeArrowheads="1"/>
          </p:cNvSpPr>
          <p:nvPr/>
        </p:nvSpPr>
        <p:spPr bwMode="auto">
          <a:xfrm>
            <a:off x="755650" y="5084763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/>
              <a:t>Objetos Digitales</a:t>
            </a:r>
          </a:p>
        </p:txBody>
      </p:sp>
      <p:sp>
        <p:nvSpPr>
          <p:cNvPr id="78853" name="AutoShape 78"/>
          <p:cNvSpPr>
            <a:spLocks/>
          </p:cNvSpPr>
          <p:nvPr/>
        </p:nvSpPr>
        <p:spPr bwMode="auto">
          <a:xfrm>
            <a:off x="2901950" y="2235200"/>
            <a:ext cx="215900" cy="2032000"/>
          </a:xfrm>
          <a:prstGeom prst="leftBrace">
            <a:avLst>
              <a:gd name="adj1" fmla="val 784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Text Box 79"/>
          <p:cNvSpPr txBox="1">
            <a:spLocks noChangeArrowheads="1"/>
          </p:cNvSpPr>
          <p:nvPr/>
        </p:nvSpPr>
        <p:spPr bwMode="auto">
          <a:xfrm>
            <a:off x="684213" y="2954338"/>
            <a:ext cx="1754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/>
              <a:t>Metadatos Dublin Core y adicionales</a:t>
            </a:r>
          </a:p>
        </p:txBody>
      </p:sp>
      <p:sp>
        <p:nvSpPr>
          <p:cNvPr id="78855" name="Text Box 5"/>
          <p:cNvSpPr txBox="1">
            <a:spLocks noChangeArrowheads="1"/>
          </p:cNvSpPr>
          <p:nvPr/>
        </p:nvSpPr>
        <p:spPr bwMode="auto">
          <a:xfrm>
            <a:off x="323850" y="1571625"/>
            <a:ext cx="84963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Repositorios</a:t>
            </a:r>
          </a:p>
        </p:txBody>
      </p:sp>
      <p:sp>
        <p:nvSpPr>
          <p:cNvPr id="82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8857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3"/>
          <p:cNvGrpSpPr>
            <a:grpSpLocks/>
          </p:cNvGrpSpPr>
          <p:nvPr/>
        </p:nvGrpSpPr>
        <p:grpSpPr bwMode="auto">
          <a:xfrm>
            <a:off x="133350" y="2492375"/>
            <a:ext cx="2925763" cy="2503488"/>
            <a:chOff x="113" y="1689"/>
            <a:chExt cx="1843" cy="1577"/>
          </a:xfrm>
        </p:grpSpPr>
        <p:sp>
          <p:nvSpPr>
            <p:cNvPr id="81291" name="AutoShape 4"/>
            <p:cNvSpPr>
              <a:spLocks noChangeArrowheads="1"/>
            </p:cNvSpPr>
            <p:nvPr/>
          </p:nvSpPr>
          <p:spPr bwMode="auto">
            <a:xfrm>
              <a:off x="703" y="2750"/>
              <a:ext cx="408" cy="516"/>
            </a:xfrm>
            <a:prstGeom prst="can">
              <a:avLst>
                <a:gd name="adj" fmla="val 31618"/>
              </a:avLst>
            </a:prstGeom>
            <a:solidFill>
              <a:srgbClr val="E4B8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92" name="Rectangle 5"/>
            <p:cNvSpPr>
              <a:spLocks noChangeArrowheads="1"/>
            </p:cNvSpPr>
            <p:nvPr/>
          </p:nvSpPr>
          <p:spPr bwMode="auto">
            <a:xfrm>
              <a:off x="884" y="3068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1293" name="Rectangle 6"/>
            <p:cNvSpPr>
              <a:spLocks noChangeArrowheads="1"/>
            </p:cNvSpPr>
            <p:nvPr/>
          </p:nvSpPr>
          <p:spPr bwMode="auto">
            <a:xfrm>
              <a:off x="1020" y="3023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1294" name="Rectangle 7"/>
            <p:cNvSpPr>
              <a:spLocks noChangeArrowheads="1"/>
            </p:cNvSpPr>
            <p:nvPr/>
          </p:nvSpPr>
          <p:spPr bwMode="auto">
            <a:xfrm>
              <a:off x="839" y="3113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1295" name="Rectangle 8"/>
            <p:cNvSpPr>
              <a:spLocks noChangeArrowheads="1"/>
            </p:cNvSpPr>
            <p:nvPr/>
          </p:nvSpPr>
          <p:spPr bwMode="auto">
            <a:xfrm>
              <a:off x="793" y="2977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1296" name="Rectangle 9"/>
            <p:cNvSpPr>
              <a:spLocks noChangeArrowheads="1"/>
            </p:cNvSpPr>
            <p:nvPr/>
          </p:nvSpPr>
          <p:spPr bwMode="auto">
            <a:xfrm>
              <a:off x="929" y="2977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1297" name="AutoShape 10"/>
            <p:cNvSpPr>
              <a:spLocks/>
            </p:cNvSpPr>
            <p:nvPr/>
          </p:nvSpPr>
          <p:spPr bwMode="auto">
            <a:xfrm rot="-5400000">
              <a:off x="758" y="2331"/>
              <a:ext cx="234" cy="707"/>
            </a:xfrm>
            <a:prstGeom prst="rightBrace">
              <a:avLst>
                <a:gd name="adj1" fmla="val 251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298" name="Group 11"/>
            <p:cNvGrpSpPr>
              <a:grpSpLocks/>
            </p:cNvGrpSpPr>
            <p:nvPr/>
          </p:nvGrpSpPr>
          <p:grpSpPr bwMode="auto">
            <a:xfrm>
              <a:off x="113" y="1689"/>
              <a:ext cx="1843" cy="834"/>
              <a:chOff x="113" y="1689"/>
              <a:chExt cx="1843" cy="834"/>
            </a:xfrm>
          </p:grpSpPr>
          <p:grpSp>
            <p:nvGrpSpPr>
              <p:cNvPr id="81299" name="Group 12"/>
              <p:cNvGrpSpPr>
                <a:grpSpLocks/>
              </p:cNvGrpSpPr>
              <p:nvPr/>
            </p:nvGrpSpPr>
            <p:grpSpPr bwMode="auto">
              <a:xfrm>
                <a:off x="113" y="1689"/>
                <a:ext cx="1578" cy="571"/>
                <a:chOff x="1596" y="2024"/>
                <a:chExt cx="2427" cy="885"/>
              </a:xfrm>
            </p:grpSpPr>
            <p:sp>
              <p:nvSpPr>
                <p:cNvPr id="81435" name="Freeform 13"/>
                <p:cNvSpPr>
                  <a:spLocks/>
                </p:cNvSpPr>
                <p:nvPr/>
              </p:nvSpPr>
              <p:spPr bwMode="auto">
                <a:xfrm>
                  <a:off x="1708" y="2024"/>
                  <a:ext cx="1532" cy="848"/>
                </a:xfrm>
                <a:custGeom>
                  <a:avLst/>
                  <a:gdLst>
                    <a:gd name="T0" fmla="*/ 0 w 1494"/>
                    <a:gd name="T1" fmla="*/ 55 h 615"/>
                    <a:gd name="T2" fmla="*/ 1872 w 1494"/>
                    <a:gd name="T3" fmla="*/ 0 h 615"/>
                    <a:gd name="T4" fmla="*/ 1872 w 1494"/>
                    <a:gd name="T5" fmla="*/ 2221 h 615"/>
                    <a:gd name="T6" fmla="*/ 1407 w 1494"/>
                    <a:gd name="T7" fmla="*/ 2221 h 615"/>
                    <a:gd name="T8" fmla="*/ 1407 w 1494"/>
                    <a:gd name="T9" fmla="*/ 11079 h 615"/>
                    <a:gd name="T10" fmla="*/ 0 w 1494"/>
                    <a:gd name="T11" fmla="*/ 11030 h 615"/>
                    <a:gd name="T12" fmla="*/ 0 w 1494"/>
                    <a:gd name="T13" fmla="*/ 55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4"/>
                    <a:gd name="T22" fmla="*/ 0 h 615"/>
                    <a:gd name="T23" fmla="*/ 1494 w 1494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4" h="615">
                      <a:moveTo>
                        <a:pt x="0" y="3"/>
                      </a:moveTo>
                      <a:lnTo>
                        <a:pt x="1494" y="0"/>
                      </a:lnTo>
                      <a:lnTo>
                        <a:pt x="1494" y="123"/>
                      </a:lnTo>
                      <a:lnTo>
                        <a:pt x="1122" y="123"/>
                      </a:lnTo>
                      <a:lnTo>
                        <a:pt x="1122" y="615"/>
                      </a:lnTo>
                      <a:lnTo>
                        <a:pt x="0" y="6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1436" name="Freeform 14"/>
                <p:cNvSpPr>
                  <a:spLocks/>
                </p:cNvSpPr>
                <p:nvPr/>
              </p:nvSpPr>
              <p:spPr bwMode="auto">
                <a:xfrm>
                  <a:off x="2859" y="2024"/>
                  <a:ext cx="1150" cy="848"/>
                </a:xfrm>
                <a:custGeom>
                  <a:avLst/>
                  <a:gdLst>
                    <a:gd name="T0" fmla="*/ 0 w 1122"/>
                    <a:gd name="T1" fmla="*/ 2272 h 615"/>
                    <a:gd name="T2" fmla="*/ 465 w 1122"/>
                    <a:gd name="T3" fmla="*/ 2272 h 615"/>
                    <a:gd name="T4" fmla="*/ 465 w 1122"/>
                    <a:gd name="T5" fmla="*/ 55 h 615"/>
                    <a:gd name="T6" fmla="*/ 1400 w 1122"/>
                    <a:gd name="T7" fmla="*/ 0 h 615"/>
                    <a:gd name="T8" fmla="*/ 1394 w 1122"/>
                    <a:gd name="T9" fmla="*/ 11030 h 615"/>
                    <a:gd name="T10" fmla="*/ 0 w 1122"/>
                    <a:gd name="T11" fmla="*/ 11079 h 615"/>
                    <a:gd name="T12" fmla="*/ 0 w 1122"/>
                    <a:gd name="T13" fmla="*/ 2272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2"/>
                    <a:gd name="T22" fmla="*/ 0 h 615"/>
                    <a:gd name="T23" fmla="*/ 1122 w 1122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2" h="615">
                      <a:moveTo>
                        <a:pt x="0" y="126"/>
                      </a:moveTo>
                      <a:lnTo>
                        <a:pt x="372" y="126"/>
                      </a:lnTo>
                      <a:lnTo>
                        <a:pt x="372" y="3"/>
                      </a:lnTo>
                      <a:lnTo>
                        <a:pt x="1122" y="0"/>
                      </a:lnTo>
                      <a:lnTo>
                        <a:pt x="1116" y="612"/>
                      </a:lnTo>
                      <a:lnTo>
                        <a:pt x="0" y="61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81437" name="Group 15"/>
                <p:cNvGrpSpPr>
                  <a:grpSpLocks/>
                </p:cNvGrpSpPr>
                <p:nvPr/>
              </p:nvGrpSpPr>
              <p:grpSpPr bwMode="auto">
                <a:xfrm>
                  <a:off x="1712" y="2027"/>
                  <a:ext cx="2302" cy="844"/>
                  <a:chOff x="30" y="2285"/>
                  <a:chExt cx="1111" cy="796"/>
                </a:xfrm>
              </p:grpSpPr>
              <p:grpSp>
                <p:nvGrpSpPr>
                  <p:cNvPr id="8146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0" y="2285"/>
                    <a:ext cx="1111" cy="795"/>
                    <a:chOff x="30" y="2384"/>
                    <a:chExt cx="1111" cy="696"/>
                  </a:xfrm>
                </p:grpSpPr>
                <p:sp>
                  <p:nvSpPr>
                    <p:cNvPr id="81473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474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475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476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477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47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46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22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47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604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47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445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472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763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43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84" y="2027"/>
                  <a:ext cx="426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Título</a:t>
                  </a:r>
                  <a:endParaRPr lang="en-US" sz="800"/>
                </a:p>
              </p:txBody>
            </p:sp>
            <p:sp>
              <p:nvSpPr>
                <p:cNvPr id="8143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688" y="2194"/>
                  <a:ext cx="41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Autor</a:t>
                  </a:r>
                  <a:endParaRPr lang="en-US" sz="800"/>
                </a:p>
              </p:txBody>
            </p:sp>
            <p:sp>
              <p:nvSpPr>
                <p:cNvPr id="8144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681" y="2363"/>
                  <a:ext cx="43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Tema</a:t>
                  </a:r>
                  <a:endParaRPr lang="en-US" sz="800"/>
                </a:p>
              </p:txBody>
            </p:sp>
            <p:sp>
              <p:nvSpPr>
                <p:cNvPr id="8144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596" y="2531"/>
                  <a:ext cx="60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Derechos</a:t>
                  </a:r>
                  <a:endParaRPr lang="en-US" sz="800"/>
                </a:p>
              </p:txBody>
            </p:sp>
            <p:sp>
              <p:nvSpPr>
                <p:cNvPr id="8144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710" y="2700"/>
                  <a:ext cx="3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URL</a:t>
                  </a:r>
                  <a:endParaRPr lang="en-US" sz="800"/>
                </a:p>
              </p:txBody>
            </p:sp>
            <p:sp>
              <p:nvSpPr>
                <p:cNvPr id="8144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039" y="2027"/>
                  <a:ext cx="45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Fecha</a:t>
                  </a:r>
                  <a:endParaRPr lang="en-US" sz="800"/>
                </a:p>
              </p:txBody>
            </p:sp>
            <p:sp>
              <p:nvSpPr>
                <p:cNvPr id="8144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004" y="2194"/>
                  <a:ext cx="524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P.Clave</a:t>
                  </a:r>
                  <a:endParaRPr lang="en-US" sz="800"/>
                </a:p>
              </p:txBody>
            </p:sp>
            <p:sp>
              <p:nvSpPr>
                <p:cNvPr id="8144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993" y="2363"/>
                  <a:ext cx="54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Formato</a:t>
                  </a:r>
                  <a:endParaRPr lang="en-US" sz="800"/>
                </a:p>
              </p:txBody>
            </p:sp>
            <p:sp>
              <p:nvSpPr>
                <p:cNvPr id="8144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958" y="2531"/>
                  <a:ext cx="61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Cobertura</a:t>
                  </a:r>
                  <a:endParaRPr lang="en-US" sz="800"/>
                </a:p>
              </p:txBody>
            </p:sp>
            <p:sp>
              <p:nvSpPr>
                <p:cNvPr id="8144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936" y="2700"/>
                  <a:ext cx="69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Descripción</a:t>
                  </a:r>
                  <a:endParaRPr lang="en-US" sz="800"/>
                </a:p>
              </p:txBody>
            </p:sp>
            <p:sp>
              <p:nvSpPr>
                <p:cNvPr id="8144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408" y="2027"/>
                  <a:ext cx="48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Fuente</a:t>
                  </a:r>
                  <a:endParaRPr lang="en-US" sz="800"/>
                </a:p>
              </p:txBody>
            </p:sp>
            <p:sp>
              <p:nvSpPr>
                <p:cNvPr id="8144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19" y="2194"/>
                  <a:ext cx="717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Contribuidor</a:t>
                  </a:r>
                  <a:endParaRPr lang="en-US" sz="800"/>
                </a:p>
              </p:txBody>
            </p:sp>
            <p:sp>
              <p:nvSpPr>
                <p:cNvPr id="8145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465" y="2363"/>
                  <a:ext cx="371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Tipo</a:t>
                  </a:r>
                  <a:endParaRPr lang="en-US" sz="800"/>
                </a:p>
              </p:txBody>
            </p:sp>
            <p:sp>
              <p:nvSpPr>
                <p:cNvPr id="8145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413" y="2531"/>
                  <a:ext cx="4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Idioma</a:t>
                  </a:r>
                  <a:endParaRPr lang="en-US" sz="800"/>
                </a:p>
              </p:txBody>
            </p:sp>
            <p:sp>
              <p:nvSpPr>
                <p:cNvPr id="8145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344" y="2700"/>
                  <a:ext cx="613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Audiencia</a:t>
                  </a:r>
                  <a:endParaRPr lang="en-US" sz="800"/>
                </a:p>
              </p:txBody>
            </p:sp>
            <p:sp>
              <p:nvSpPr>
                <p:cNvPr id="8145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747" y="2038"/>
                  <a:ext cx="56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Relación</a:t>
                  </a:r>
                  <a:endParaRPr lang="en-US" sz="800"/>
                </a:p>
              </p:txBody>
            </p:sp>
            <p:sp>
              <p:nvSpPr>
                <p:cNvPr id="8145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210" y="2033"/>
                  <a:ext cx="419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5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210" y="2201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56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210" y="2367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5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10" y="2534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58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10" y="2700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5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597" y="2033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6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840" y="220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6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840" y="2367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6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840" y="2534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63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840" y="2700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6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603" y="2191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65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603" y="2359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66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603" y="2526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6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603" y="269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</p:grpSp>
          <p:grpSp>
            <p:nvGrpSpPr>
              <p:cNvPr id="81300" name="Group 57"/>
              <p:cNvGrpSpPr>
                <a:grpSpLocks/>
              </p:cNvGrpSpPr>
              <p:nvPr/>
            </p:nvGrpSpPr>
            <p:grpSpPr bwMode="auto">
              <a:xfrm>
                <a:off x="201" y="1777"/>
                <a:ext cx="1578" cy="571"/>
                <a:chOff x="1596" y="2024"/>
                <a:chExt cx="2427" cy="885"/>
              </a:xfrm>
            </p:grpSpPr>
            <p:sp>
              <p:nvSpPr>
                <p:cNvPr id="81391" name="Freeform 58"/>
                <p:cNvSpPr>
                  <a:spLocks/>
                </p:cNvSpPr>
                <p:nvPr/>
              </p:nvSpPr>
              <p:spPr bwMode="auto">
                <a:xfrm>
                  <a:off x="1708" y="2024"/>
                  <a:ext cx="1532" cy="848"/>
                </a:xfrm>
                <a:custGeom>
                  <a:avLst/>
                  <a:gdLst>
                    <a:gd name="T0" fmla="*/ 0 w 1494"/>
                    <a:gd name="T1" fmla="*/ 55 h 615"/>
                    <a:gd name="T2" fmla="*/ 1872 w 1494"/>
                    <a:gd name="T3" fmla="*/ 0 h 615"/>
                    <a:gd name="T4" fmla="*/ 1872 w 1494"/>
                    <a:gd name="T5" fmla="*/ 2221 h 615"/>
                    <a:gd name="T6" fmla="*/ 1407 w 1494"/>
                    <a:gd name="T7" fmla="*/ 2221 h 615"/>
                    <a:gd name="T8" fmla="*/ 1407 w 1494"/>
                    <a:gd name="T9" fmla="*/ 11079 h 615"/>
                    <a:gd name="T10" fmla="*/ 0 w 1494"/>
                    <a:gd name="T11" fmla="*/ 11030 h 615"/>
                    <a:gd name="T12" fmla="*/ 0 w 1494"/>
                    <a:gd name="T13" fmla="*/ 55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4"/>
                    <a:gd name="T22" fmla="*/ 0 h 615"/>
                    <a:gd name="T23" fmla="*/ 1494 w 1494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4" h="615">
                      <a:moveTo>
                        <a:pt x="0" y="3"/>
                      </a:moveTo>
                      <a:lnTo>
                        <a:pt x="1494" y="0"/>
                      </a:lnTo>
                      <a:lnTo>
                        <a:pt x="1494" y="123"/>
                      </a:lnTo>
                      <a:lnTo>
                        <a:pt x="1122" y="123"/>
                      </a:lnTo>
                      <a:lnTo>
                        <a:pt x="1122" y="615"/>
                      </a:lnTo>
                      <a:lnTo>
                        <a:pt x="0" y="6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1392" name="Freeform 59"/>
                <p:cNvSpPr>
                  <a:spLocks/>
                </p:cNvSpPr>
                <p:nvPr/>
              </p:nvSpPr>
              <p:spPr bwMode="auto">
                <a:xfrm>
                  <a:off x="2859" y="2024"/>
                  <a:ext cx="1150" cy="848"/>
                </a:xfrm>
                <a:custGeom>
                  <a:avLst/>
                  <a:gdLst>
                    <a:gd name="T0" fmla="*/ 0 w 1122"/>
                    <a:gd name="T1" fmla="*/ 2272 h 615"/>
                    <a:gd name="T2" fmla="*/ 465 w 1122"/>
                    <a:gd name="T3" fmla="*/ 2272 h 615"/>
                    <a:gd name="T4" fmla="*/ 465 w 1122"/>
                    <a:gd name="T5" fmla="*/ 55 h 615"/>
                    <a:gd name="T6" fmla="*/ 1400 w 1122"/>
                    <a:gd name="T7" fmla="*/ 0 h 615"/>
                    <a:gd name="T8" fmla="*/ 1394 w 1122"/>
                    <a:gd name="T9" fmla="*/ 11030 h 615"/>
                    <a:gd name="T10" fmla="*/ 0 w 1122"/>
                    <a:gd name="T11" fmla="*/ 11079 h 615"/>
                    <a:gd name="T12" fmla="*/ 0 w 1122"/>
                    <a:gd name="T13" fmla="*/ 2272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2"/>
                    <a:gd name="T22" fmla="*/ 0 h 615"/>
                    <a:gd name="T23" fmla="*/ 1122 w 1122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2" h="615">
                      <a:moveTo>
                        <a:pt x="0" y="126"/>
                      </a:moveTo>
                      <a:lnTo>
                        <a:pt x="372" y="126"/>
                      </a:lnTo>
                      <a:lnTo>
                        <a:pt x="372" y="3"/>
                      </a:lnTo>
                      <a:lnTo>
                        <a:pt x="1122" y="0"/>
                      </a:lnTo>
                      <a:lnTo>
                        <a:pt x="1116" y="612"/>
                      </a:lnTo>
                      <a:lnTo>
                        <a:pt x="0" y="61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81393" name="Group 60"/>
                <p:cNvGrpSpPr>
                  <a:grpSpLocks/>
                </p:cNvGrpSpPr>
                <p:nvPr/>
              </p:nvGrpSpPr>
              <p:grpSpPr bwMode="auto">
                <a:xfrm>
                  <a:off x="1712" y="2027"/>
                  <a:ext cx="2302" cy="844"/>
                  <a:chOff x="30" y="2285"/>
                  <a:chExt cx="1111" cy="796"/>
                </a:xfrm>
              </p:grpSpPr>
              <p:grpSp>
                <p:nvGrpSpPr>
                  <p:cNvPr id="81424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30" y="2285"/>
                    <a:ext cx="1111" cy="795"/>
                    <a:chOff x="30" y="2384"/>
                    <a:chExt cx="1111" cy="696"/>
                  </a:xfrm>
                </p:grpSpPr>
                <p:sp>
                  <p:nvSpPr>
                    <p:cNvPr id="81429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430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431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432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433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434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425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22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426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604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427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445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428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763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39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684" y="2027"/>
                  <a:ext cx="426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Título</a:t>
                  </a:r>
                  <a:endParaRPr lang="en-US" sz="800"/>
                </a:p>
              </p:txBody>
            </p:sp>
            <p:sp>
              <p:nvSpPr>
                <p:cNvPr id="8139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688" y="2194"/>
                  <a:ext cx="41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Autor</a:t>
                  </a:r>
                  <a:endParaRPr lang="en-US" sz="800"/>
                </a:p>
              </p:txBody>
            </p:sp>
            <p:sp>
              <p:nvSpPr>
                <p:cNvPr id="8139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681" y="2363"/>
                  <a:ext cx="43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Tema</a:t>
                  </a:r>
                  <a:endParaRPr lang="en-US" sz="800"/>
                </a:p>
              </p:txBody>
            </p:sp>
            <p:sp>
              <p:nvSpPr>
                <p:cNvPr id="81397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596" y="2531"/>
                  <a:ext cx="60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Derechos</a:t>
                  </a:r>
                  <a:endParaRPr lang="en-US" sz="800"/>
                </a:p>
              </p:txBody>
            </p:sp>
            <p:sp>
              <p:nvSpPr>
                <p:cNvPr id="8139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710" y="2700"/>
                  <a:ext cx="3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URL</a:t>
                  </a:r>
                  <a:endParaRPr lang="en-US" sz="800"/>
                </a:p>
              </p:txBody>
            </p:sp>
            <p:sp>
              <p:nvSpPr>
                <p:cNvPr id="8139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039" y="2027"/>
                  <a:ext cx="45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Fecha</a:t>
                  </a:r>
                  <a:endParaRPr lang="en-US" sz="800"/>
                </a:p>
              </p:txBody>
            </p:sp>
            <p:sp>
              <p:nvSpPr>
                <p:cNvPr id="81400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004" y="2194"/>
                  <a:ext cx="524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P.Clave</a:t>
                  </a:r>
                  <a:endParaRPr lang="en-US" sz="800"/>
                </a:p>
              </p:txBody>
            </p:sp>
            <p:sp>
              <p:nvSpPr>
                <p:cNvPr id="81401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1993" y="2363"/>
                  <a:ext cx="54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Formato</a:t>
                  </a:r>
                  <a:endParaRPr lang="en-US" sz="800"/>
                </a:p>
              </p:txBody>
            </p:sp>
            <p:sp>
              <p:nvSpPr>
                <p:cNvPr id="8140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958" y="2531"/>
                  <a:ext cx="61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Cobertura</a:t>
                  </a:r>
                  <a:endParaRPr lang="en-US" sz="800"/>
                </a:p>
              </p:txBody>
            </p:sp>
            <p:sp>
              <p:nvSpPr>
                <p:cNvPr id="8140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936" y="2700"/>
                  <a:ext cx="69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Descripción</a:t>
                  </a:r>
                  <a:endParaRPr lang="en-US" sz="800"/>
                </a:p>
              </p:txBody>
            </p:sp>
            <p:sp>
              <p:nvSpPr>
                <p:cNvPr id="81404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408" y="2027"/>
                  <a:ext cx="48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Fuente</a:t>
                  </a:r>
                  <a:endParaRPr lang="en-US" sz="800"/>
                </a:p>
              </p:txBody>
            </p:sp>
            <p:sp>
              <p:nvSpPr>
                <p:cNvPr id="814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319" y="2194"/>
                  <a:ext cx="717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Contribuidor</a:t>
                  </a:r>
                  <a:endParaRPr lang="en-US" sz="800"/>
                </a:p>
              </p:txBody>
            </p:sp>
            <p:sp>
              <p:nvSpPr>
                <p:cNvPr id="81406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465" y="2363"/>
                  <a:ext cx="371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Tipo</a:t>
                  </a:r>
                  <a:endParaRPr lang="en-US" sz="800"/>
                </a:p>
              </p:txBody>
            </p:sp>
            <p:sp>
              <p:nvSpPr>
                <p:cNvPr id="81407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413" y="2531"/>
                  <a:ext cx="4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Idioma</a:t>
                  </a:r>
                  <a:endParaRPr lang="en-US" sz="800"/>
                </a:p>
              </p:txBody>
            </p:sp>
            <p:sp>
              <p:nvSpPr>
                <p:cNvPr id="81408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344" y="2700"/>
                  <a:ext cx="613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Audiencia</a:t>
                  </a:r>
                  <a:endParaRPr lang="en-US" sz="800"/>
                </a:p>
              </p:txBody>
            </p:sp>
            <p:sp>
              <p:nvSpPr>
                <p:cNvPr id="8140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747" y="2038"/>
                  <a:ext cx="56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Relación</a:t>
                  </a:r>
                  <a:endParaRPr lang="en-US" sz="800"/>
                </a:p>
              </p:txBody>
            </p:sp>
            <p:sp>
              <p:nvSpPr>
                <p:cNvPr id="81410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3210" y="2033"/>
                  <a:ext cx="419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11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3210" y="2201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12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3210" y="2367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13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210" y="2534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14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210" y="2700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15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597" y="2033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16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840" y="220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17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2840" y="2367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18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2840" y="2534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1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2840" y="2700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20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3603" y="2191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21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3603" y="2359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22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3603" y="2526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423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603" y="269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</p:grpSp>
          <p:grpSp>
            <p:nvGrpSpPr>
              <p:cNvPr id="81301" name="Group 102"/>
              <p:cNvGrpSpPr>
                <a:grpSpLocks/>
              </p:cNvGrpSpPr>
              <p:nvPr/>
            </p:nvGrpSpPr>
            <p:grpSpPr bwMode="auto">
              <a:xfrm>
                <a:off x="290" y="1864"/>
                <a:ext cx="1578" cy="571"/>
                <a:chOff x="1596" y="2024"/>
                <a:chExt cx="2427" cy="885"/>
              </a:xfrm>
            </p:grpSpPr>
            <p:sp>
              <p:nvSpPr>
                <p:cNvPr id="81347" name="Freeform 103"/>
                <p:cNvSpPr>
                  <a:spLocks/>
                </p:cNvSpPr>
                <p:nvPr/>
              </p:nvSpPr>
              <p:spPr bwMode="auto">
                <a:xfrm>
                  <a:off x="1708" y="2024"/>
                  <a:ext cx="1532" cy="848"/>
                </a:xfrm>
                <a:custGeom>
                  <a:avLst/>
                  <a:gdLst>
                    <a:gd name="T0" fmla="*/ 0 w 1494"/>
                    <a:gd name="T1" fmla="*/ 55 h 615"/>
                    <a:gd name="T2" fmla="*/ 1872 w 1494"/>
                    <a:gd name="T3" fmla="*/ 0 h 615"/>
                    <a:gd name="T4" fmla="*/ 1872 w 1494"/>
                    <a:gd name="T5" fmla="*/ 2221 h 615"/>
                    <a:gd name="T6" fmla="*/ 1407 w 1494"/>
                    <a:gd name="T7" fmla="*/ 2221 h 615"/>
                    <a:gd name="T8" fmla="*/ 1407 w 1494"/>
                    <a:gd name="T9" fmla="*/ 11079 h 615"/>
                    <a:gd name="T10" fmla="*/ 0 w 1494"/>
                    <a:gd name="T11" fmla="*/ 11030 h 615"/>
                    <a:gd name="T12" fmla="*/ 0 w 1494"/>
                    <a:gd name="T13" fmla="*/ 55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4"/>
                    <a:gd name="T22" fmla="*/ 0 h 615"/>
                    <a:gd name="T23" fmla="*/ 1494 w 1494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4" h="615">
                      <a:moveTo>
                        <a:pt x="0" y="3"/>
                      </a:moveTo>
                      <a:lnTo>
                        <a:pt x="1494" y="0"/>
                      </a:lnTo>
                      <a:lnTo>
                        <a:pt x="1494" y="123"/>
                      </a:lnTo>
                      <a:lnTo>
                        <a:pt x="1122" y="123"/>
                      </a:lnTo>
                      <a:lnTo>
                        <a:pt x="1122" y="615"/>
                      </a:lnTo>
                      <a:lnTo>
                        <a:pt x="0" y="6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1348" name="Freeform 104"/>
                <p:cNvSpPr>
                  <a:spLocks/>
                </p:cNvSpPr>
                <p:nvPr/>
              </p:nvSpPr>
              <p:spPr bwMode="auto">
                <a:xfrm>
                  <a:off x="2859" y="2024"/>
                  <a:ext cx="1150" cy="848"/>
                </a:xfrm>
                <a:custGeom>
                  <a:avLst/>
                  <a:gdLst>
                    <a:gd name="T0" fmla="*/ 0 w 1122"/>
                    <a:gd name="T1" fmla="*/ 2272 h 615"/>
                    <a:gd name="T2" fmla="*/ 465 w 1122"/>
                    <a:gd name="T3" fmla="*/ 2272 h 615"/>
                    <a:gd name="T4" fmla="*/ 465 w 1122"/>
                    <a:gd name="T5" fmla="*/ 55 h 615"/>
                    <a:gd name="T6" fmla="*/ 1400 w 1122"/>
                    <a:gd name="T7" fmla="*/ 0 h 615"/>
                    <a:gd name="T8" fmla="*/ 1394 w 1122"/>
                    <a:gd name="T9" fmla="*/ 11030 h 615"/>
                    <a:gd name="T10" fmla="*/ 0 w 1122"/>
                    <a:gd name="T11" fmla="*/ 11079 h 615"/>
                    <a:gd name="T12" fmla="*/ 0 w 1122"/>
                    <a:gd name="T13" fmla="*/ 2272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2"/>
                    <a:gd name="T22" fmla="*/ 0 h 615"/>
                    <a:gd name="T23" fmla="*/ 1122 w 1122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2" h="615">
                      <a:moveTo>
                        <a:pt x="0" y="126"/>
                      </a:moveTo>
                      <a:lnTo>
                        <a:pt x="372" y="126"/>
                      </a:lnTo>
                      <a:lnTo>
                        <a:pt x="372" y="3"/>
                      </a:lnTo>
                      <a:lnTo>
                        <a:pt x="1122" y="0"/>
                      </a:lnTo>
                      <a:lnTo>
                        <a:pt x="1116" y="612"/>
                      </a:lnTo>
                      <a:lnTo>
                        <a:pt x="0" y="61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81349" name="Group 105"/>
                <p:cNvGrpSpPr>
                  <a:grpSpLocks/>
                </p:cNvGrpSpPr>
                <p:nvPr/>
              </p:nvGrpSpPr>
              <p:grpSpPr bwMode="auto">
                <a:xfrm>
                  <a:off x="1712" y="2027"/>
                  <a:ext cx="2302" cy="844"/>
                  <a:chOff x="30" y="2285"/>
                  <a:chExt cx="1111" cy="796"/>
                </a:xfrm>
              </p:grpSpPr>
              <p:grpSp>
                <p:nvGrpSpPr>
                  <p:cNvPr id="81380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30" y="2285"/>
                    <a:ext cx="1111" cy="795"/>
                    <a:chOff x="30" y="2384"/>
                    <a:chExt cx="1111" cy="696"/>
                  </a:xfrm>
                </p:grpSpPr>
                <p:sp>
                  <p:nvSpPr>
                    <p:cNvPr id="81385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386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387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388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389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390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381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22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82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604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83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445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84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763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350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684" y="2027"/>
                  <a:ext cx="426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Título</a:t>
                  </a:r>
                  <a:endParaRPr lang="en-US" sz="800"/>
                </a:p>
              </p:txBody>
            </p:sp>
            <p:sp>
              <p:nvSpPr>
                <p:cNvPr id="81351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1688" y="2194"/>
                  <a:ext cx="41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Autor</a:t>
                  </a:r>
                  <a:endParaRPr lang="en-US" sz="800"/>
                </a:p>
              </p:txBody>
            </p:sp>
            <p:sp>
              <p:nvSpPr>
                <p:cNvPr id="81352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1681" y="2363"/>
                  <a:ext cx="43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Tema</a:t>
                  </a:r>
                  <a:endParaRPr lang="en-US" sz="800"/>
                </a:p>
              </p:txBody>
            </p:sp>
            <p:sp>
              <p:nvSpPr>
                <p:cNvPr id="81353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1596" y="2531"/>
                  <a:ext cx="60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Derechos</a:t>
                  </a:r>
                  <a:endParaRPr lang="en-US" sz="800"/>
                </a:p>
              </p:txBody>
            </p:sp>
            <p:sp>
              <p:nvSpPr>
                <p:cNvPr id="81354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710" y="2700"/>
                  <a:ext cx="3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URL</a:t>
                  </a:r>
                  <a:endParaRPr lang="en-US" sz="800"/>
                </a:p>
              </p:txBody>
            </p:sp>
            <p:sp>
              <p:nvSpPr>
                <p:cNvPr id="81355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039" y="2027"/>
                  <a:ext cx="45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Fecha</a:t>
                  </a:r>
                  <a:endParaRPr lang="en-US" sz="800"/>
                </a:p>
              </p:txBody>
            </p:sp>
            <p:sp>
              <p:nvSpPr>
                <p:cNvPr id="81356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2004" y="2194"/>
                  <a:ext cx="524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P.Clave</a:t>
                  </a:r>
                  <a:endParaRPr lang="en-US" sz="800"/>
                </a:p>
              </p:txBody>
            </p:sp>
            <p:sp>
              <p:nvSpPr>
                <p:cNvPr id="81357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993" y="2363"/>
                  <a:ext cx="54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Formato</a:t>
                  </a:r>
                  <a:endParaRPr lang="en-US" sz="800"/>
                </a:p>
              </p:txBody>
            </p:sp>
            <p:sp>
              <p:nvSpPr>
                <p:cNvPr id="81358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1958" y="2531"/>
                  <a:ext cx="61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Cobertura</a:t>
                  </a:r>
                  <a:endParaRPr lang="en-US" sz="800"/>
                </a:p>
              </p:txBody>
            </p:sp>
            <p:sp>
              <p:nvSpPr>
                <p:cNvPr id="8135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936" y="2700"/>
                  <a:ext cx="69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Descripción</a:t>
                  </a:r>
                  <a:endParaRPr lang="en-US" sz="800"/>
                </a:p>
              </p:txBody>
            </p:sp>
            <p:sp>
              <p:nvSpPr>
                <p:cNvPr id="81360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2408" y="2027"/>
                  <a:ext cx="48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Fuente</a:t>
                  </a:r>
                  <a:endParaRPr lang="en-US" sz="800"/>
                </a:p>
              </p:txBody>
            </p:sp>
            <p:sp>
              <p:nvSpPr>
                <p:cNvPr id="81361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2319" y="2194"/>
                  <a:ext cx="717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Contribuidor</a:t>
                  </a:r>
                  <a:endParaRPr lang="en-US" sz="800"/>
                </a:p>
              </p:txBody>
            </p:sp>
            <p:sp>
              <p:nvSpPr>
                <p:cNvPr id="81362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2465" y="2363"/>
                  <a:ext cx="371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Tipo</a:t>
                  </a:r>
                  <a:endParaRPr lang="en-US" sz="800"/>
                </a:p>
              </p:txBody>
            </p:sp>
            <p:sp>
              <p:nvSpPr>
                <p:cNvPr id="81363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413" y="2531"/>
                  <a:ext cx="4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Idioma</a:t>
                  </a:r>
                  <a:endParaRPr lang="en-US" sz="800"/>
                </a:p>
              </p:txBody>
            </p:sp>
            <p:sp>
              <p:nvSpPr>
                <p:cNvPr id="81364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2344" y="2700"/>
                  <a:ext cx="613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Audiencia</a:t>
                  </a:r>
                  <a:endParaRPr lang="en-US" sz="800"/>
                </a:p>
              </p:txBody>
            </p:sp>
            <p:sp>
              <p:nvSpPr>
                <p:cNvPr id="81365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2747" y="2038"/>
                  <a:ext cx="56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Relación</a:t>
                  </a:r>
                  <a:endParaRPr lang="en-US" sz="800"/>
                </a:p>
              </p:txBody>
            </p:sp>
            <p:sp>
              <p:nvSpPr>
                <p:cNvPr id="81366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3210" y="2033"/>
                  <a:ext cx="419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67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3210" y="2201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68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3210" y="2367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69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3210" y="2534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70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3210" y="2700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71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3597" y="2033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72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2840" y="220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73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840" y="2367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74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2840" y="2534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75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2840" y="2700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76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3603" y="2193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77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3603" y="2358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78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3603" y="2525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79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3603" y="269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</p:grpSp>
          <p:grpSp>
            <p:nvGrpSpPr>
              <p:cNvPr id="81302" name="Group 147"/>
              <p:cNvGrpSpPr>
                <a:grpSpLocks/>
              </p:cNvGrpSpPr>
              <p:nvPr/>
            </p:nvGrpSpPr>
            <p:grpSpPr bwMode="auto">
              <a:xfrm>
                <a:off x="378" y="1952"/>
                <a:ext cx="1578" cy="571"/>
                <a:chOff x="1596" y="2024"/>
                <a:chExt cx="2427" cy="885"/>
              </a:xfrm>
            </p:grpSpPr>
            <p:sp>
              <p:nvSpPr>
                <p:cNvPr id="81303" name="Freeform 148"/>
                <p:cNvSpPr>
                  <a:spLocks/>
                </p:cNvSpPr>
                <p:nvPr/>
              </p:nvSpPr>
              <p:spPr bwMode="auto">
                <a:xfrm>
                  <a:off x="1708" y="2024"/>
                  <a:ext cx="1532" cy="848"/>
                </a:xfrm>
                <a:custGeom>
                  <a:avLst/>
                  <a:gdLst>
                    <a:gd name="T0" fmla="*/ 0 w 1494"/>
                    <a:gd name="T1" fmla="*/ 55 h 615"/>
                    <a:gd name="T2" fmla="*/ 1872 w 1494"/>
                    <a:gd name="T3" fmla="*/ 0 h 615"/>
                    <a:gd name="T4" fmla="*/ 1872 w 1494"/>
                    <a:gd name="T5" fmla="*/ 2221 h 615"/>
                    <a:gd name="T6" fmla="*/ 1407 w 1494"/>
                    <a:gd name="T7" fmla="*/ 2221 h 615"/>
                    <a:gd name="T8" fmla="*/ 1407 w 1494"/>
                    <a:gd name="T9" fmla="*/ 11079 h 615"/>
                    <a:gd name="T10" fmla="*/ 0 w 1494"/>
                    <a:gd name="T11" fmla="*/ 11030 h 615"/>
                    <a:gd name="T12" fmla="*/ 0 w 1494"/>
                    <a:gd name="T13" fmla="*/ 55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4"/>
                    <a:gd name="T22" fmla="*/ 0 h 615"/>
                    <a:gd name="T23" fmla="*/ 1494 w 1494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4" h="615">
                      <a:moveTo>
                        <a:pt x="0" y="3"/>
                      </a:moveTo>
                      <a:lnTo>
                        <a:pt x="1494" y="0"/>
                      </a:lnTo>
                      <a:lnTo>
                        <a:pt x="1494" y="123"/>
                      </a:lnTo>
                      <a:lnTo>
                        <a:pt x="1122" y="123"/>
                      </a:lnTo>
                      <a:lnTo>
                        <a:pt x="1122" y="615"/>
                      </a:lnTo>
                      <a:lnTo>
                        <a:pt x="0" y="6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1304" name="Freeform 149"/>
                <p:cNvSpPr>
                  <a:spLocks/>
                </p:cNvSpPr>
                <p:nvPr/>
              </p:nvSpPr>
              <p:spPr bwMode="auto">
                <a:xfrm>
                  <a:off x="2859" y="2024"/>
                  <a:ext cx="1150" cy="848"/>
                </a:xfrm>
                <a:custGeom>
                  <a:avLst/>
                  <a:gdLst>
                    <a:gd name="T0" fmla="*/ 0 w 1122"/>
                    <a:gd name="T1" fmla="*/ 2272 h 615"/>
                    <a:gd name="T2" fmla="*/ 465 w 1122"/>
                    <a:gd name="T3" fmla="*/ 2272 h 615"/>
                    <a:gd name="T4" fmla="*/ 465 w 1122"/>
                    <a:gd name="T5" fmla="*/ 55 h 615"/>
                    <a:gd name="T6" fmla="*/ 1400 w 1122"/>
                    <a:gd name="T7" fmla="*/ 0 h 615"/>
                    <a:gd name="T8" fmla="*/ 1394 w 1122"/>
                    <a:gd name="T9" fmla="*/ 11030 h 615"/>
                    <a:gd name="T10" fmla="*/ 0 w 1122"/>
                    <a:gd name="T11" fmla="*/ 11079 h 615"/>
                    <a:gd name="T12" fmla="*/ 0 w 1122"/>
                    <a:gd name="T13" fmla="*/ 2272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2"/>
                    <a:gd name="T22" fmla="*/ 0 h 615"/>
                    <a:gd name="T23" fmla="*/ 1122 w 1122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2" h="615">
                      <a:moveTo>
                        <a:pt x="0" y="126"/>
                      </a:moveTo>
                      <a:lnTo>
                        <a:pt x="372" y="126"/>
                      </a:lnTo>
                      <a:lnTo>
                        <a:pt x="372" y="3"/>
                      </a:lnTo>
                      <a:lnTo>
                        <a:pt x="1122" y="0"/>
                      </a:lnTo>
                      <a:lnTo>
                        <a:pt x="1116" y="612"/>
                      </a:lnTo>
                      <a:lnTo>
                        <a:pt x="0" y="61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81305" name="Group 150"/>
                <p:cNvGrpSpPr>
                  <a:grpSpLocks/>
                </p:cNvGrpSpPr>
                <p:nvPr/>
              </p:nvGrpSpPr>
              <p:grpSpPr bwMode="auto">
                <a:xfrm>
                  <a:off x="1712" y="2027"/>
                  <a:ext cx="2302" cy="844"/>
                  <a:chOff x="30" y="2285"/>
                  <a:chExt cx="1111" cy="796"/>
                </a:xfrm>
              </p:grpSpPr>
              <p:grpSp>
                <p:nvGrpSpPr>
                  <p:cNvPr id="81336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30" y="2285"/>
                    <a:ext cx="1111" cy="795"/>
                    <a:chOff x="30" y="2384"/>
                    <a:chExt cx="1111" cy="696"/>
                  </a:xfrm>
                </p:grpSpPr>
                <p:sp>
                  <p:nvSpPr>
                    <p:cNvPr id="81341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342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343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344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345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346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337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22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38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604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39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445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40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763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306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1684" y="2027"/>
                  <a:ext cx="426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Título</a:t>
                  </a:r>
                  <a:endParaRPr lang="en-US" sz="800"/>
                </a:p>
              </p:txBody>
            </p:sp>
            <p:sp>
              <p:nvSpPr>
                <p:cNvPr id="81307" name="Text Box 163"/>
                <p:cNvSpPr txBox="1">
                  <a:spLocks noChangeArrowheads="1"/>
                </p:cNvSpPr>
                <p:nvPr/>
              </p:nvSpPr>
              <p:spPr bwMode="auto">
                <a:xfrm>
                  <a:off x="1688" y="2194"/>
                  <a:ext cx="41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Autor</a:t>
                  </a:r>
                  <a:endParaRPr lang="en-US" sz="800"/>
                </a:p>
              </p:txBody>
            </p:sp>
            <p:sp>
              <p:nvSpPr>
                <p:cNvPr id="81308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681" y="2363"/>
                  <a:ext cx="43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Tema</a:t>
                  </a:r>
                  <a:endParaRPr lang="en-US" sz="800"/>
                </a:p>
              </p:txBody>
            </p:sp>
            <p:sp>
              <p:nvSpPr>
                <p:cNvPr id="81309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1596" y="2531"/>
                  <a:ext cx="60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Derechos</a:t>
                  </a:r>
                  <a:endParaRPr lang="en-US" sz="800"/>
                </a:p>
              </p:txBody>
            </p:sp>
            <p:sp>
              <p:nvSpPr>
                <p:cNvPr id="81310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1710" y="2700"/>
                  <a:ext cx="3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URL</a:t>
                  </a:r>
                  <a:endParaRPr lang="en-US" sz="800"/>
                </a:p>
              </p:txBody>
            </p:sp>
            <p:sp>
              <p:nvSpPr>
                <p:cNvPr id="81311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2039" y="2027"/>
                  <a:ext cx="45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Fecha</a:t>
                  </a:r>
                  <a:endParaRPr lang="en-US" sz="800"/>
                </a:p>
              </p:txBody>
            </p:sp>
            <p:sp>
              <p:nvSpPr>
                <p:cNvPr id="81312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2004" y="2194"/>
                  <a:ext cx="524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P.Clave</a:t>
                  </a:r>
                  <a:endParaRPr lang="en-US" sz="800"/>
                </a:p>
              </p:txBody>
            </p:sp>
            <p:sp>
              <p:nvSpPr>
                <p:cNvPr id="81313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1993" y="2363"/>
                  <a:ext cx="54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Formato</a:t>
                  </a:r>
                  <a:endParaRPr lang="en-US" sz="800"/>
                </a:p>
              </p:txBody>
            </p:sp>
            <p:sp>
              <p:nvSpPr>
                <p:cNvPr id="81314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1958" y="2531"/>
                  <a:ext cx="61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Cobertura</a:t>
                  </a:r>
                  <a:endParaRPr lang="en-US" sz="800"/>
                </a:p>
              </p:txBody>
            </p:sp>
            <p:sp>
              <p:nvSpPr>
                <p:cNvPr id="81315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1936" y="2700"/>
                  <a:ext cx="69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Descripción</a:t>
                  </a:r>
                  <a:endParaRPr lang="en-US" sz="800"/>
                </a:p>
              </p:txBody>
            </p:sp>
            <p:sp>
              <p:nvSpPr>
                <p:cNvPr id="81316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2408" y="2027"/>
                  <a:ext cx="48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Fuente</a:t>
                  </a:r>
                  <a:endParaRPr lang="en-US" sz="800"/>
                </a:p>
              </p:txBody>
            </p:sp>
            <p:sp>
              <p:nvSpPr>
                <p:cNvPr id="81317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2319" y="2194"/>
                  <a:ext cx="717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Contribuidor</a:t>
                  </a:r>
                  <a:endParaRPr lang="en-US" sz="800"/>
                </a:p>
              </p:txBody>
            </p:sp>
            <p:sp>
              <p:nvSpPr>
                <p:cNvPr id="81318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2465" y="2363"/>
                  <a:ext cx="371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Tipo</a:t>
                  </a:r>
                  <a:endParaRPr lang="en-US" sz="800"/>
                </a:p>
              </p:txBody>
            </p:sp>
            <p:sp>
              <p:nvSpPr>
                <p:cNvPr id="81319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2413" y="2531"/>
                  <a:ext cx="4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Idioma</a:t>
                  </a:r>
                  <a:endParaRPr lang="en-US" sz="800"/>
                </a:p>
              </p:txBody>
            </p:sp>
            <p:sp>
              <p:nvSpPr>
                <p:cNvPr id="81320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2344" y="2700"/>
                  <a:ext cx="613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Audiencia</a:t>
                  </a:r>
                  <a:endParaRPr lang="en-US" sz="800"/>
                </a:p>
              </p:txBody>
            </p:sp>
            <p:sp>
              <p:nvSpPr>
                <p:cNvPr id="81321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2747" y="2038"/>
                  <a:ext cx="56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Relación</a:t>
                  </a:r>
                  <a:endParaRPr lang="en-US" sz="800"/>
                </a:p>
              </p:txBody>
            </p:sp>
            <p:sp>
              <p:nvSpPr>
                <p:cNvPr id="81322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3210" y="2033"/>
                  <a:ext cx="419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23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3210" y="2201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24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3210" y="2367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25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3210" y="2534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26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3210" y="2700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27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597" y="2033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28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2840" y="220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29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2840" y="2367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30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2840" y="2534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31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2840" y="2700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32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3603" y="2191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33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3603" y="2359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34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3603" y="2526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335" name="Text Box 191"/>
                <p:cNvSpPr txBox="1">
                  <a:spLocks noChangeArrowheads="1"/>
                </p:cNvSpPr>
                <p:nvPr/>
              </p:nvSpPr>
              <p:spPr bwMode="auto">
                <a:xfrm>
                  <a:off x="3603" y="269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</p:grpSp>
        </p:grpSp>
      </p:grpSp>
      <p:grpSp>
        <p:nvGrpSpPr>
          <p:cNvPr id="80898" name="Group 192"/>
          <p:cNvGrpSpPr>
            <a:grpSpLocks/>
          </p:cNvGrpSpPr>
          <p:nvPr/>
        </p:nvGrpSpPr>
        <p:grpSpPr bwMode="auto">
          <a:xfrm>
            <a:off x="3276600" y="1700213"/>
            <a:ext cx="2925763" cy="2503487"/>
            <a:chOff x="113" y="1689"/>
            <a:chExt cx="1843" cy="1577"/>
          </a:xfrm>
        </p:grpSpPr>
        <p:sp>
          <p:nvSpPr>
            <p:cNvPr id="81103" name="AutoShape 193"/>
            <p:cNvSpPr>
              <a:spLocks noChangeArrowheads="1"/>
            </p:cNvSpPr>
            <p:nvPr/>
          </p:nvSpPr>
          <p:spPr bwMode="auto">
            <a:xfrm>
              <a:off x="703" y="2750"/>
              <a:ext cx="408" cy="516"/>
            </a:xfrm>
            <a:prstGeom prst="can">
              <a:avLst>
                <a:gd name="adj" fmla="val 31618"/>
              </a:avLst>
            </a:prstGeom>
            <a:solidFill>
              <a:srgbClr val="E4B8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04" name="Rectangle 194"/>
            <p:cNvSpPr>
              <a:spLocks noChangeArrowheads="1"/>
            </p:cNvSpPr>
            <p:nvPr/>
          </p:nvSpPr>
          <p:spPr bwMode="auto">
            <a:xfrm>
              <a:off x="884" y="3068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1105" name="Rectangle 195"/>
            <p:cNvSpPr>
              <a:spLocks noChangeArrowheads="1"/>
            </p:cNvSpPr>
            <p:nvPr/>
          </p:nvSpPr>
          <p:spPr bwMode="auto">
            <a:xfrm>
              <a:off x="1020" y="3023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1106" name="Rectangle 196"/>
            <p:cNvSpPr>
              <a:spLocks noChangeArrowheads="1"/>
            </p:cNvSpPr>
            <p:nvPr/>
          </p:nvSpPr>
          <p:spPr bwMode="auto">
            <a:xfrm>
              <a:off x="839" y="3113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1107" name="Rectangle 197"/>
            <p:cNvSpPr>
              <a:spLocks noChangeArrowheads="1"/>
            </p:cNvSpPr>
            <p:nvPr/>
          </p:nvSpPr>
          <p:spPr bwMode="auto">
            <a:xfrm>
              <a:off x="793" y="2977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1108" name="Rectangle 198"/>
            <p:cNvSpPr>
              <a:spLocks noChangeArrowheads="1"/>
            </p:cNvSpPr>
            <p:nvPr/>
          </p:nvSpPr>
          <p:spPr bwMode="auto">
            <a:xfrm>
              <a:off x="929" y="2977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1109" name="AutoShape 199"/>
            <p:cNvSpPr>
              <a:spLocks/>
            </p:cNvSpPr>
            <p:nvPr/>
          </p:nvSpPr>
          <p:spPr bwMode="auto">
            <a:xfrm rot="-5400000">
              <a:off x="758" y="2331"/>
              <a:ext cx="234" cy="707"/>
            </a:xfrm>
            <a:prstGeom prst="rightBrace">
              <a:avLst>
                <a:gd name="adj1" fmla="val 251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110" name="Group 200"/>
            <p:cNvGrpSpPr>
              <a:grpSpLocks/>
            </p:cNvGrpSpPr>
            <p:nvPr/>
          </p:nvGrpSpPr>
          <p:grpSpPr bwMode="auto">
            <a:xfrm>
              <a:off x="113" y="1689"/>
              <a:ext cx="1843" cy="834"/>
              <a:chOff x="113" y="1689"/>
              <a:chExt cx="1843" cy="834"/>
            </a:xfrm>
          </p:grpSpPr>
          <p:grpSp>
            <p:nvGrpSpPr>
              <p:cNvPr id="81111" name="Group 201"/>
              <p:cNvGrpSpPr>
                <a:grpSpLocks/>
              </p:cNvGrpSpPr>
              <p:nvPr/>
            </p:nvGrpSpPr>
            <p:grpSpPr bwMode="auto">
              <a:xfrm>
                <a:off x="113" y="1689"/>
                <a:ext cx="1578" cy="571"/>
                <a:chOff x="1596" y="2024"/>
                <a:chExt cx="2427" cy="885"/>
              </a:xfrm>
            </p:grpSpPr>
            <p:sp>
              <p:nvSpPr>
                <p:cNvPr id="81247" name="Freeform 202"/>
                <p:cNvSpPr>
                  <a:spLocks/>
                </p:cNvSpPr>
                <p:nvPr/>
              </p:nvSpPr>
              <p:spPr bwMode="auto">
                <a:xfrm>
                  <a:off x="1708" y="2024"/>
                  <a:ext cx="1532" cy="848"/>
                </a:xfrm>
                <a:custGeom>
                  <a:avLst/>
                  <a:gdLst>
                    <a:gd name="T0" fmla="*/ 0 w 1494"/>
                    <a:gd name="T1" fmla="*/ 55 h 615"/>
                    <a:gd name="T2" fmla="*/ 1872 w 1494"/>
                    <a:gd name="T3" fmla="*/ 0 h 615"/>
                    <a:gd name="T4" fmla="*/ 1872 w 1494"/>
                    <a:gd name="T5" fmla="*/ 2221 h 615"/>
                    <a:gd name="T6" fmla="*/ 1407 w 1494"/>
                    <a:gd name="T7" fmla="*/ 2221 h 615"/>
                    <a:gd name="T8" fmla="*/ 1407 w 1494"/>
                    <a:gd name="T9" fmla="*/ 11079 h 615"/>
                    <a:gd name="T10" fmla="*/ 0 w 1494"/>
                    <a:gd name="T11" fmla="*/ 11030 h 615"/>
                    <a:gd name="T12" fmla="*/ 0 w 1494"/>
                    <a:gd name="T13" fmla="*/ 55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4"/>
                    <a:gd name="T22" fmla="*/ 0 h 615"/>
                    <a:gd name="T23" fmla="*/ 1494 w 1494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4" h="615">
                      <a:moveTo>
                        <a:pt x="0" y="3"/>
                      </a:moveTo>
                      <a:lnTo>
                        <a:pt x="1494" y="0"/>
                      </a:lnTo>
                      <a:lnTo>
                        <a:pt x="1494" y="123"/>
                      </a:lnTo>
                      <a:lnTo>
                        <a:pt x="1122" y="123"/>
                      </a:lnTo>
                      <a:lnTo>
                        <a:pt x="1122" y="615"/>
                      </a:lnTo>
                      <a:lnTo>
                        <a:pt x="0" y="6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1248" name="Freeform 203"/>
                <p:cNvSpPr>
                  <a:spLocks/>
                </p:cNvSpPr>
                <p:nvPr/>
              </p:nvSpPr>
              <p:spPr bwMode="auto">
                <a:xfrm>
                  <a:off x="2859" y="2024"/>
                  <a:ext cx="1150" cy="848"/>
                </a:xfrm>
                <a:custGeom>
                  <a:avLst/>
                  <a:gdLst>
                    <a:gd name="T0" fmla="*/ 0 w 1122"/>
                    <a:gd name="T1" fmla="*/ 2272 h 615"/>
                    <a:gd name="T2" fmla="*/ 465 w 1122"/>
                    <a:gd name="T3" fmla="*/ 2272 h 615"/>
                    <a:gd name="T4" fmla="*/ 465 w 1122"/>
                    <a:gd name="T5" fmla="*/ 55 h 615"/>
                    <a:gd name="T6" fmla="*/ 1400 w 1122"/>
                    <a:gd name="T7" fmla="*/ 0 h 615"/>
                    <a:gd name="T8" fmla="*/ 1394 w 1122"/>
                    <a:gd name="T9" fmla="*/ 11030 h 615"/>
                    <a:gd name="T10" fmla="*/ 0 w 1122"/>
                    <a:gd name="T11" fmla="*/ 11079 h 615"/>
                    <a:gd name="T12" fmla="*/ 0 w 1122"/>
                    <a:gd name="T13" fmla="*/ 2272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2"/>
                    <a:gd name="T22" fmla="*/ 0 h 615"/>
                    <a:gd name="T23" fmla="*/ 1122 w 1122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2" h="615">
                      <a:moveTo>
                        <a:pt x="0" y="126"/>
                      </a:moveTo>
                      <a:lnTo>
                        <a:pt x="372" y="126"/>
                      </a:lnTo>
                      <a:lnTo>
                        <a:pt x="372" y="3"/>
                      </a:lnTo>
                      <a:lnTo>
                        <a:pt x="1122" y="0"/>
                      </a:lnTo>
                      <a:lnTo>
                        <a:pt x="1116" y="612"/>
                      </a:lnTo>
                      <a:lnTo>
                        <a:pt x="0" y="61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81249" name="Group 204"/>
                <p:cNvGrpSpPr>
                  <a:grpSpLocks/>
                </p:cNvGrpSpPr>
                <p:nvPr/>
              </p:nvGrpSpPr>
              <p:grpSpPr bwMode="auto">
                <a:xfrm>
                  <a:off x="1712" y="2027"/>
                  <a:ext cx="2302" cy="844"/>
                  <a:chOff x="30" y="2285"/>
                  <a:chExt cx="1111" cy="796"/>
                </a:xfrm>
              </p:grpSpPr>
              <p:grpSp>
                <p:nvGrpSpPr>
                  <p:cNvPr id="81280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30" y="2285"/>
                    <a:ext cx="1111" cy="795"/>
                    <a:chOff x="30" y="2384"/>
                    <a:chExt cx="1111" cy="696"/>
                  </a:xfrm>
                </p:grpSpPr>
                <p:sp>
                  <p:nvSpPr>
                    <p:cNvPr id="81285" name="Rectangl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86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87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88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89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90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281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22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282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604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283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445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284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763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250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1684" y="2027"/>
                  <a:ext cx="426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Título</a:t>
                  </a:r>
                  <a:endParaRPr lang="en-US" sz="800"/>
                </a:p>
              </p:txBody>
            </p:sp>
            <p:sp>
              <p:nvSpPr>
                <p:cNvPr id="81251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1688" y="2194"/>
                  <a:ext cx="41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Autor</a:t>
                  </a:r>
                  <a:endParaRPr lang="en-US" sz="800"/>
                </a:p>
              </p:txBody>
            </p:sp>
            <p:sp>
              <p:nvSpPr>
                <p:cNvPr id="81252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1681" y="2363"/>
                  <a:ext cx="43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Tema</a:t>
                  </a:r>
                  <a:endParaRPr lang="en-US" sz="800"/>
                </a:p>
              </p:txBody>
            </p:sp>
            <p:sp>
              <p:nvSpPr>
                <p:cNvPr id="81253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1596" y="2531"/>
                  <a:ext cx="60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Derechos</a:t>
                  </a:r>
                  <a:endParaRPr lang="en-US" sz="800"/>
                </a:p>
              </p:txBody>
            </p:sp>
            <p:sp>
              <p:nvSpPr>
                <p:cNvPr id="81254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1710" y="2700"/>
                  <a:ext cx="3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URL</a:t>
                  </a:r>
                  <a:endParaRPr lang="en-US" sz="800"/>
                </a:p>
              </p:txBody>
            </p:sp>
            <p:sp>
              <p:nvSpPr>
                <p:cNvPr id="81255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2039" y="2027"/>
                  <a:ext cx="45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Fecha</a:t>
                  </a:r>
                  <a:endParaRPr lang="en-US" sz="800"/>
                </a:p>
              </p:txBody>
            </p:sp>
            <p:sp>
              <p:nvSpPr>
                <p:cNvPr id="81256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2004" y="2194"/>
                  <a:ext cx="524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P.Clave</a:t>
                  </a:r>
                  <a:endParaRPr lang="en-US" sz="800"/>
                </a:p>
              </p:txBody>
            </p:sp>
            <p:sp>
              <p:nvSpPr>
                <p:cNvPr id="81257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1993" y="2363"/>
                  <a:ext cx="54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Formato</a:t>
                  </a:r>
                  <a:endParaRPr lang="en-US" sz="800"/>
                </a:p>
              </p:txBody>
            </p:sp>
            <p:sp>
              <p:nvSpPr>
                <p:cNvPr id="81258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1958" y="2531"/>
                  <a:ext cx="61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Cobertura</a:t>
                  </a:r>
                  <a:endParaRPr lang="en-US" sz="800"/>
                </a:p>
              </p:txBody>
            </p:sp>
            <p:sp>
              <p:nvSpPr>
                <p:cNvPr id="81259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1936" y="2700"/>
                  <a:ext cx="69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Descripción</a:t>
                  </a:r>
                  <a:endParaRPr lang="en-US" sz="800"/>
                </a:p>
              </p:txBody>
            </p:sp>
            <p:sp>
              <p:nvSpPr>
                <p:cNvPr id="81260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2408" y="2027"/>
                  <a:ext cx="48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Fuente</a:t>
                  </a:r>
                  <a:endParaRPr lang="en-US" sz="800"/>
                </a:p>
              </p:txBody>
            </p:sp>
            <p:sp>
              <p:nvSpPr>
                <p:cNvPr id="81261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2319" y="2194"/>
                  <a:ext cx="717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Contribuidor</a:t>
                  </a:r>
                  <a:endParaRPr lang="en-US" sz="800"/>
                </a:p>
              </p:txBody>
            </p:sp>
            <p:sp>
              <p:nvSpPr>
                <p:cNvPr id="81262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2465" y="2363"/>
                  <a:ext cx="371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Tipo</a:t>
                  </a:r>
                  <a:endParaRPr lang="en-US" sz="800"/>
                </a:p>
              </p:txBody>
            </p:sp>
            <p:sp>
              <p:nvSpPr>
                <p:cNvPr id="81263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2413" y="2531"/>
                  <a:ext cx="4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Idioma</a:t>
                  </a:r>
                  <a:endParaRPr lang="en-US" sz="800"/>
                </a:p>
              </p:txBody>
            </p:sp>
            <p:sp>
              <p:nvSpPr>
                <p:cNvPr id="81264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2344" y="2700"/>
                  <a:ext cx="613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Audiencia</a:t>
                  </a:r>
                  <a:endParaRPr lang="en-US" sz="800"/>
                </a:p>
              </p:txBody>
            </p:sp>
            <p:sp>
              <p:nvSpPr>
                <p:cNvPr id="81265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2747" y="2038"/>
                  <a:ext cx="56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Relación</a:t>
                  </a:r>
                  <a:endParaRPr lang="en-US" sz="800"/>
                </a:p>
              </p:txBody>
            </p:sp>
            <p:sp>
              <p:nvSpPr>
                <p:cNvPr id="81266" name="Text Box 232"/>
                <p:cNvSpPr txBox="1">
                  <a:spLocks noChangeArrowheads="1"/>
                </p:cNvSpPr>
                <p:nvPr/>
              </p:nvSpPr>
              <p:spPr bwMode="auto">
                <a:xfrm>
                  <a:off x="3210" y="2033"/>
                  <a:ext cx="419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67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3210" y="2201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68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3210" y="2367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69" name="Text Box 235"/>
                <p:cNvSpPr txBox="1">
                  <a:spLocks noChangeArrowheads="1"/>
                </p:cNvSpPr>
                <p:nvPr/>
              </p:nvSpPr>
              <p:spPr bwMode="auto">
                <a:xfrm>
                  <a:off x="3210" y="2534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70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3210" y="2700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71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3597" y="2033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72" name="Text Box 238"/>
                <p:cNvSpPr txBox="1">
                  <a:spLocks noChangeArrowheads="1"/>
                </p:cNvSpPr>
                <p:nvPr/>
              </p:nvSpPr>
              <p:spPr bwMode="auto">
                <a:xfrm>
                  <a:off x="2840" y="220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7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2840" y="2367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7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2840" y="2534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75" name="Text Box 241"/>
                <p:cNvSpPr txBox="1">
                  <a:spLocks noChangeArrowheads="1"/>
                </p:cNvSpPr>
                <p:nvPr/>
              </p:nvSpPr>
              <p:spPr bwMode="auto">
                <a:xfrm>
                  <a:off x="2840" y="2700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76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3603" y="2191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77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3603" y="2359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78" name="Text Box 244"/>
                <p:cNvSpPr txBox="1">
                  <a:spLocks noChangeArrowheads="1"/>
                </p:cNvSpPr>
                <p:nvPr/>
              </p:nvSpPr>
              <p:spPr bwMode="auto">
                <a:xfrm>
                  <a:off x="3603" y="2526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7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3603" y="269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</p:grpSp>
          <p:grpSp>
            <p:nvGrpSpPr>
              <p:cNvPr id="81112" name="Group 246"/>
              <p:cNvGrpSpPr>
                <a:grpSpLocks/>
              </p:cNvGrpSpPr>
              <p:nvPr/>
            </p:nvGrpSpPr>
            <p:grpSpPr bwMode="auto">
              <a:xfrm>
                <a:off x="201" y="1777"/>
                <a:ext cx="1578" cy="571"/>
                <a:chOff x="1596" y="2024"/>
                <a:chExt cx="2427" cy="885"/>
              </a:xfrm>
            </p:grpSpPr>
            <p:sp>
              <p:nvSpPr>
                <p:cNvPr id="81203" name="Freeform 247"/>
                <p:cNvSpPr>
                  <a:spLocks/>
                </p:cNvSpPr>
                <p:nvPr/>
              </p:nvSpPr>
              <p:spPr bwMode="auto">
                <a:xfrm>
                  <a:off x="1708" y="2024"/>
                  <a:ext cx="1532" cy="848"/>
                </a:xfrm>
                <a:custGeom>
                  <a:avLst/>
                  <a:gdLst>
                    <a:gd name="T0" fmla="*/ 0 w 1494"/>
                    <a:gd name="T1" fmla="*/ 55 h 615"/>
                    <a:gd name="T2" fmla="*/ 1872 w 1494"/>
                    <a:gd name="T3" fmla="*/ 0 h 615"/>
                    <a:gd name="T4" fmla="*/ 1872 w 1494"/>
                    <a:gd name="T5" fmla="*/ 2221 h 615"/>
                    <a:gd name="T6" fmla="*/ 1407 w 1494"/>
                    <a:gd name="T7" fmla="*/ 2221 h 615"/>
                    <a:gd name="T8" fmla="*/ 1407 w 1494"/>
                    <a:gd name="T9" fmla="*/ 11079 h 615"/>
                    <a:gd name="T10" fmla="*/ 0 w 1494"/>
                    <a:gd name="T11" fmla="*/ 11030 h 615"/>
                    <a:gd name="T12" fmla="*/ 0 w 1494"/>
                    <a:gd name="T13" fmla="*/ 55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4"/>
                    <a:gd name="T22" fmla="*/ 0 h 615"/>
                    <a:gd name="T23" fmla="*/ 1494 w 1494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4" h="615">
                      <a:moveTo>
                        <a:pt x="0" y="3"/>
                      </a:moveTo>
                      <a:lnTo>
                        <a:pt x="1494" y="0"/>
                      </a:lnTo>
                      <a:lnTo>
                        <a:pt x="1494" y="123"/>
                      </a:lnTo>
                      <a:lnTo>
                        <a:pt x="1122" y="123"/>
                      </a:lnTo>
                      <a:lnTo>
                        <a:pt x="1122" y="615"/>
                      </a:lnTo>
                      <a:lnTo>
                        <a:pt x="0" y="6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1204" name="Freeform 248"/>
                <p:cNvSpPr>
                  <a:spLocks/>
                </p:cNvSpPr>
                <p:nvPr/>
              </p:nvSpPr>
              <p:spPr bwMode="auto">
                <a:xfrm>
                  <a:off x="2859" y="2024"/>
                  <a:ext cx="1150" cy="848"/>
                </a:xfrm>
                <a:custGeom>
                  <a:avLst/>
                  <a:gdLst>
                    <a:gd name="T0" fmla="*/ 0 w 1122"/>
                    <a:gd name="T1" fmla="*/ 2272 h 615"/>
                    <a:gd name="T2" fmla="*/ 465 w 1122"/>
                    <a:gd name="T3" fmla="*/ 2272 h 615"/>
                    <a:gd name="T4" fmla="*/ 465 w 1122"/>
                    <a:gd name="T5" fmla="*/ 55 h 615"/>
                    <a:gd name="T6" fmla="*/ 1400 w 1122"/>
                    <a:gd name="T7" fmla="*/ 0 h 615"/>
                    <a:gd name="T8" fmla="*/ 1394 w 1122"/>
                    <a:gd name="T9" fmla="*/ 11030 h 615"/>
                    <a:gd name="T10" fmla="*/ 0 w 1122"/>
                    <a:gd name="T11" fmla="*/ 11079 h 615"/>
                    <a:gd name="T12" fmla="*/ 0 w 1122"/>
                    <a:gd name="T13" fmla="*/ 2272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2"/>
                    <a:gd name="T22" fmla="*/ 0 h 615"/>
                    <a:gd name="T23" fmla="*/ 1122 w 1122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2" h="615">
                      <a:moveTo>
                        <a:pt x="0" y="126"/>
                      </a:moveTo>
                      <a:lnTo>
                        <a:pt x="372" y="126"/>
                      </a:lnTo>
                      <a:lnTo>
                        <a:pt x="372" y="3"/>
                      </a:lnTo>
                      <a:lnTo>
                        <a:pt x="1122" y="0"/>
                      </a:lnTo>
                      <a:lnTo>
                        <a:pt x="1116" y="612"/>
                      </a:lnTo>
                      <a:lnTo>
                        <a:pt x="0" y="61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81205" name="Group 249"/>
                <p:cNvGrpSpPr>
                  <a:grpSpLocks/>
                </p:cNvGrpSpPr>
                <p:nvPr/>
              </p:nvGrpSpPr>
              <p:grpSpPr bwMode="auto">
                <a:xfrm>
                  <a:off x="1712" y="2027"/>
                  <a:ext cx="2302" cy="844"/>
                  <a:chOff x="30" y="2285"/>
                  <a:chExt cx="1111" cy="796"/>
                </a:xfrm>
              </p:grpSpPr>
              <p:grpSp>
                <p:nvGrpSpPr>
                  <p:cNvPr id="81236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0" y="2285"/>
                    <a:ext cx="1111" cy="795"/>
                    <a:chOff x="30" y="2384"/>
                    <a:chExt cx="1111" cy="696"/>
                  </a:xfrm>
                </p:grpSpPr>
                <p:sp>
                  <p:nvSpPr>
                    <p:cNvPr id="81241" name="Rectangle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42" name="Rectangl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43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44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45" name="Rectangle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46" name="Rectangl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237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22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238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604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239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445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240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763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206" name="Text Box 261"/>
                <p:cNvSpPr txBox="1">
                  <a:spLocks noChangeArrowheads="1"/>
                </p:cNvSpPr>
                <p:nvPr/>
              </p:nvSpPr>
              <p:spPr bwMode="auto">
                <a:xfrm>
                  <a:off x="1684" y="2027"/>
                  <a:ext cx="426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Título</a:t>
                  </a:r>
                  <a:endParaRPr lang="en-US" sz="800"/>
                </a:p>
              </p:txBody>
            </p:sp>
            <p:sp>
              <p:nvSpPr>
                <p:cNvPr id="81207" name="Text Box 262"/>
                <p:cNvSpPr txBox="1">
                  <a:spLocks noChangeArrowheads="1"/>
                </p:cNvSpPr>
                <p:nvPr/>
              </p:nvSpPr>
              <p:spPr bwMode="auto">
                <a:xfrm>
                  <a:off x="1688" y="2194"/>
                  <a:ext cx="41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Autor</a:t>
                  </a:r>
                  <a:endParaRPr lang="en-US" sz="800"/>
                </a:p>
              </p:txBody>
            </p:sp>
            <p:sp>
              <p:nvSpPr>
                <p:cNvPr id="81208" name="Text Box 263"/>
                <p:cNvSpPr txBox="1">
                  <a:spLocks noChangeArrowheads="1"/>
                </p:cNvSpPr>
                <p:nvPr/>
              </p:nvSpPr>
              <p:spPr bwMode="auto">
                <a:xfrm>
                  <a:off x="1681" y="2363"/>
                  <a:ext cx="43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Tema</a:t>
                  </a:r>
                  <a:endParaRPr lang="en-US" sz="800"/>
                </a:p>
              </p:txBody>
            </p:sp>
            <p:sp>
              <p:nvSpPr>
                <p:cNvPr id="81209" name="Text Box 264"/>
                <p:cNvSpPr txBox="1">
                  <a:spLocks noChangeArrowheads="1"/>
                </p:cNvSpPr>
                <p:nvPr/>
              </p:nvSpPr>
              <p:spPr bwMode="auto">
                <a:xfrm>
                  <a:off x="1596" y="2531"/>
                  <a:ext cx="60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Derechos</a:t>
                  </a:r>
                  <a:endParaRPr lang="en-US" sz="800"/>
                </a:p>
              </p:txBody>
            </p:sp>
            <p:sp>
              <p:nvSpPr>
                <p:cNvPr id="81210" name="Text Box 265"/>
                <p:cNvSpPr txBox="1">
                  <a:spLocks noChangeArrowheads="1"/>
                </p:cNvSpPr>
                <p:nvPr/>
              </p:nvSpPr>
              <p:spPr bwMode="auto">
                <a:xfrm>
                  <a:off x="1710" y="2700"/>
                  <a:ext cx="3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URL</a:t>
                  </a:r>
                  <a:endParaRPr lang="en-US" sz="800"/>
                </a:p>
              </p:txBody>
            </p:sp>
            <p:sp>
              <p:nvSpPr>
                <p:cNvPr id="81211" name="Text Box 266"/>
                <p:cNvSpPr txBox="1">
                  <a:spLocks noChangeArrowheads="1"/>
                </p:cNvSpPr>
                <p:nvPr/>
              </p:nvSpPr>
              <p:spPr bwMode="auto">
                <a:xfrm>
                  <a:off x="2039" y="2027"/>
                  <a:ext cx="45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Fecha</a:t>
                  </a:r>
                  <a:endParaRPr lang="en-US" sz="800"/>
                </a:p>
              </p:txBody>
            </p:sp>
            <p:sp>
              <p:nvSpPr>
                <p:cNvPr id="81212" name="Text Box 267"/>
                <p:cNvSpPr txBox="1">
                  <a:spLocks noChangeArrowheads="1"/>
                </p:cNvSpPr>
                <p:nvPr/>
              </p:nvSpPr>
              <p:spPr bwMode="auto">
                <a:xfrm>
                  <a:off x="2004" y="2194"/>
                  <a:ext cx="524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P.Clave</a:t>
                  </a:r>
                  <a:endParaRPr lang="en-US" sz="800"/>
                </a:p>
              </p:txBody>
            </p:sp>
            <p:sp>
              <p:nvSpPr>
                <p:cNvPr id="81213" name="Text Box 268"/>
                <p:cNvSpPr txBox="1">
                  <a:spLocks noChangeArrowheads="1"/>
                </p:cNvSpPr>
                <p:nvPr/>
              </p:nvSpPr>
              <p:spPr bwMode="auto">
                <a:xfrm>
                  <a:off x="1993" y="2363"/>
                  <a:ext cx="54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Formato</a:t>
                  </a:r>
                  <a:endParaRPr lang="en-US" sz="800"/>
                </a:p>
              </p:txBody>
            </p:sp>
            <p:sp>
              <p:nvSpPr>
                <p:cNvPr id="81214" name="Text Box 269"/>
                <p:cNvSpPr txBox="1">
                  <a:spLocks noChangeArrowheads="1"/>
                </p:cNvSpPr>
                <p:nvPr/>
              </p:nvSpPr>
              <p:spPr bwMode="auto">
                <a:xfrm>
                  <a:off x="1958" y="2531"/>
                  <a:ext cx="61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Cobertura</a:t>
                  </a:r>
                  <a:endParaRPr lang="en-US" sz="800"/>
                </a:p>
              </p:txBody>
            </p:sp>
            <p:sp>
              <p:nvSpPr>
                <p:cNvPr id="81215" name="Text Box 270"/>
                <p:cNvSpPr txBox="1">
                  <a:spLocks noChangeArrowheads="1"/>
                </p:cNvSpPr>
                <p:nvPr/>
              </p:nvSpPr>
              <p:spPr bwMode="auto">
                <a:xfrm>
                  <a:off x="1936" y="2700"/>
                  <a:ext cx="69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Descripción</a:t>
                  </a:r>
                  <a:endParaRPr lang="en-US" sz="800"/>
                </a:p>
              </p:txBody>
            </p:sp>
            <p:sp>
              <p:nvSpPr>
                <p:cNvPr id="81216" name="Text Box 271"/>
                <p:cNvSpPr txBox="1">
                  <a:spLocks noChangeArrowheads="1"/>
                </p:cNvSpPr>
                <p:nvPr/>
              </p:nvSpPr>
              <p:spPr bwMode="auto">
                <a:xfrm>
                  <a:off x="2408" y="2027"/>
                  <a:ext cx="48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Fuente</a:t>
                  </a:r>
                  <a:endParaRPr lang="en-US" sz="800"/>
                </a:p>
              </p:txBody>
            </p:sp>
            <p:sp>
              <p:nvSpPr>
                <p:cNvPr id="81217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319" y="2194"/>
                  <a:ext cx="717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Contribuidor</a:t>
                  </a:r>
                  <a:endParaRPr lang="en-US" sz="800"/>
                </a:p>
              </p:txBody>
            </p:sp>
            <p:sp>
              <p:nvSpPr>
                <p:cNvPr id="81218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2465" y="2363"/>
                  <a:ext cx="371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Tipo</a:t>
                  </a:r>
                  <a:endParaRPr lang="en-US" sz="800"/>
                </a:p>
              </p:txBody>
            </p:sp>
            <p:sp>
              <p:nvSpPr>
                <p:cNvPr id="81219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413" y="2531"/>
                  <a:ext cx="4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Idioma</a:t>
                  </a:r>
                  <a:endParaRPr lang="en-US" sz="800"/>
                </a:p>
              </p:txBody>
            </p:sp>
            <p:sp>
              <p:nvSpPr>
                <p:cNvPr id="81220" name="Text Box 275"/>
                <p:cNvSpPr txBox="1">
                  <a:spLocks noChangeArrowheads="1"/>
                </p:cNvSpPr>
                <p:nvPr/>
              </p:nvSpPr>
              <p:spPr bwMode="auto">
                <a:xfrm>
                  <a:off x="2344" y="2700"/>
                  <a:ext cx="613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Audiencia</a:t>
                  </a:r>
                  <a:endParaRPr lang="en-US" sz="800"/>
                </a:p>
              </p:txBody>
            </p:sp>
            <p:sp>
              <p:nvSpPr>
                <p:cNvPr id="81221" name="Text Box 276"/>
                <p:cNvSpPr txBox="1">
                  <a:spLocks noChangeArrowheads="1"/>
                </p:cNvSpPr>
                <p:nvPr/>
              </p:nvSpPr>
              <p:spPr bwMode="auto">
                <a:xfrm>
                  <a:off x="2747" y="2038"/>
                  <a:ext cx="56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Relación</a:t>
                  </a:r>
                  <a:endParaRPr lang="en-US" sz="800"/>
                </a:p>
              </p:txBody>
            </p:sp>
            <p:sp>
              <p:nvSpPr>
                <p:cNvPr id="81222" name="Text Box 277"/>
                <p:cNvSpPr txBox="1">
                  <a:spLocks noChangeArrowheads="1"/>
                </p:cNvSpPr>
                <p:nvPr/>
              </p:nvSpPr>
              <p:spPr bwMode="auto">
                <a:xfrm>
                  <a:off x="3210" y="2033"/>
                  <a:ext cx="419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23" name="Text Box 278"/>
                <p:cNvSpPr txBox="1">
                  <a:spLocks noChangeArrowheads="1"/>
                </p:cNvSpPr>
                <p:nvPr/>
              </p:nvSpPr>
              <p:spPr bwMode="auto">
                <a:xfrm>
                  <a:off x="3210" y="2201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24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3210" y="2367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25" name="Text Box 280"/>
                <p:cNvSpPr txBox="1">
                  <a:spLocks noChangeArrowheads="1"/>
                </p:cNvSpPr>
                <p:nvPr/>
              </p:nvSpPr>
              <p:spPr bwMode="auto">
                <a:xfrm>
                  <a:off x="3210" y="2534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26" name="Text Box 281"/>
                <p:cNvSpPr txBox="1">
                  <a:spLocks noChangeArrowheads="1"/>
                </p:cNvSpPr>
                <p:nvPr/>
              </p:nvSpPr>
              <p:spPr bwMode="auto">
                <a:xfrm>
                  <a:off x="3210" y="2700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27" name="Text Box 282"/>
                <p:cNvSpPr txBox="1">
                  <a:spLocks noChangeArrowheads="1"/>
                </p:cNvSpPr>
                <p:nvPr/>
              </p:nvSpPr>
              <p:spPr bwMode="auto">
                <a:xfrm>
                  <a:off x="3597" y="2033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28" name="Text Box 283"/>
                <p:cNvSpPr txBox="1">
                  <a:spLocks noChangeArrowheads="1"/>
                </p:cNvSpPr>
                <p:nvPr/>
              </p:nvSpPr>
              <p:spPr bwMode="auto">
                <a:xfrm>
                  <a:off x="2840" y="220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29" name="Text Box 284"/>
                <p:cNvSpPr txBox="1">
                  <a:spLocks noChangeArrowheads="1"/>
                </p:cNvSpPr>
                <p:nvPr/>
              </p:nvSpPr>
              <p:spPr bwMode="auto">
                <a:xfrm>
                  <a:off x="2840" y="2367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30" name="Text Box 285"/>
                <p:cNvSpPr txBox="1">
                  <a:spLocks noChangeArrowheads="1"/>
                </p:cNvSpPr>
                <p:nvPr/>
              </p:nvSpPr>
              <p:spPr bwMode="auto">
                <a:xfrm>
                  <a:off x="2840" y="2534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31" name="Text Box 286"/>
                <p:cNvSpPr txBox="1">
                  <a:spLocks noChangeArrowheads="1"/>
                </p:cNvSpPr>
                <p:nvPr/>
              </p:nvSpPr>
              <p:spPr bwMode="auto">
                <a:xfrm>
                  <a:off x="2840" y="2700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32" name="Text Box 287"/>
                <p:cNvSpPr txBox="1">
                  <a:spLocks noChangeArrowheads="1"/>
                </p:cNvSpPr>
                <p:nvPr/>
              </p:nvSpPr>
              <p:spPr bwMode="auto">
                <a:xfrm>
                  <a:off x="3603" y="2191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33" name="Text Box 288"/>
                <p:cNvSpPr txBox="1">
                  <a:spLocks noChangeArrowheads="1"/>
                </p:cNvSpPr>
                <p:nvPr/>
              </p:nvSpPr>
              <p:spPr bwMode="auto">
                <a:xfrm>
                  <a:off x="3603" y="2359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34" name="Text Box 289"/>
                <p:cNvSpPr txBox="1">
                  <a:spLocks noChangeArrowheads="1"/>
                </p:cNvSpPr>
                <p:nvPr/>
              </p:nvSpPr>
              <p:spPr bwMode="auto">
                <a:xfrm>
                  <a:off x="3603" y="2526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235" name="Text Box 290"/>
                <p:cNvSpPr txBox="1">
                  <a:spLocks noChangeArrowheads="1"/>
                </p:cNvSpPr>
                <p:nvPr/>
              </p:nvSpPr>
              <p:spPr bwMode="auto">
                <a:xfrm>
                  <a:off x="3603" y="269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</p:grpSp>
          <p:grpSp>
            <p:nvGrpSpPr>
              <p:cNvPr id="81113" name="Group 291"/>
              <p:cNvGrpSpPr>
                <a:grpSpLocks/>
              </p:cNvGrpSpPr>
              <p:nvPr/>
            </p:nvGrpSpPr>
            <p:grpSpPr bwMode="auto">
              <a:xfrm>
                <a:off x="290" y="1864"/>
                <a:ext cx="1578" cy="571"/>
                <a:chOff x="1596" y="2024"/>
                <a:chExt cx="2427" cy="885"/>
              </a:xfrm>
            </p:grpSpPr>
            <p:sp>
              <p:nvSpPr>
                <p:cNvPr id="81159" name="Freeform 292"/>
                <p:cNvSpPr>
                  <a:spLocks/>
                </p:cNvSpPr>
                <p:nvPr/>
              </p:nvSpPr>
              <p:spPr bwMode="auto">
                <a:xfrm>
                  <a:off x="1708" y="2024"/>
                  <a:ext cx="1532" cy="848"/>
                </a:xfrm>
                <a:custGeom>
                  <a:avLst/>
                  <a:gdLst>
                    <a:gd name="T0" fmla="*/ 0 w 1494"/>
                    <a:gd name="T1" fmla="*/ 55 h 615"/>
                    <a:gd name="T2" fmla="*/ 1872 w 1494"/>
                    <a:gd name="T3" fmla="*/ 0 h 615"/>
                    <a:gd name="T4" fmla="*/ 1872 w 1494"/>
                    <a:gd name="T5" fmla="*/ 2221 h 615"/>
                    <a:gd name="T6" fmla="*/ 1407 w 1494"/>
                    <a:gd name="T7" fmla="*/ 2221 h 615"/>
                    <a:gd name="T8" fmla="*/ 1407 w 1494"/>
                    <a:gd name="T9" fmla="*/ 11079 h 615"/>
                    <a:gd name="T10" fmla="*/ 0 w 1494"/>
                    <a:gd name="T11" fmla="*/ 11030 h 615"/>
                    <a:gd name="T12" fmla="*/ 0 w 1494"/>
                    <a:gd name="T13" fmla="*/ 55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4"/>
                    <a:gd name="T22" fmla="*/ 0 h 615"/>
                    <a:gd name="T23" fmla="*/ 1494 w 1494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4" h="615">
                      <a:moveTo>
                        <a:pt x="0" y="3"/>
                      </a:moveTo>
                      <a:lnTo>
                        <a:pt x="1494" y="0"/>
                      </a:lnTo>
                      <a:lnTo>
                        <a:pt x="1494" y="123"/>
                      </a:lnTo>
                      <a:lnTo>
                        <a:pt x="1122" y="123"/>
                      </a:lnTo>
                      <a:lnTo>
                        <a:pt x="1122" y="615"/>
                      </a:lnTo>
                      <a:lnTo>
                        <a:pt x="0" y="6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1160" name="Freeform 293"/>
                <p:cNvSpPr>
                  <a:spLocks/>
                </p:cNvSpPr>
                <p:nvPr/>
              </p:nvSpPr>
              <p:spPr bwMode="auto">
                <a:xfrm>
                  <a:off x="2859" y="2024"/>
                  <a:ext cx="1150" cy="848"/>
                </a:xfrm>
                <a:custGeom>
                  <a:avLst/>
                  <a:gdLst>
                    <a:gd name="T0" fmla="*/ 0 w 1122"/>
                    <a:gd name="T1" fmla="*/ 2272 h 615"/>
                    <a:gd name="T2" fmla="*/ 465 w 1122"/>
                    <a:gd name="T3" fmla="*/ 2272 h 615"/>
                    <a:gd name="T4" fmla="*/ 465 w 1122"/>
                    <a:gd name="T5" fmla="*/ 55 h 615"/>
                    <a:gd name="T6" fmla="*/ 1400 w 1122"/>
                    <a:gd name="T7" fmla="*/ 0 h 615"/>
                    <a:gd name="T8" fmla="*/ 1394 w 1122"/>
                    <a:gd name="T9" fmla="*/ 11030 h 615"/>
                    <a:gd name="T10" fmla="*/ 0 w 1122"/>
                    <a:gd name="T11" fmla="*/ 11079 h 615"/>
                    <a:gd name="T12" fmla="*/ 0 w 1122"/>
                    <a:gd name="T13" fmla="*/ 2272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2"/>
                    <a:gd name="T22" fmla="*/ 0 h 615"/>
                    <a:gd name="T23" fmla="*/ 1122 w 1122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2" h="615">
                      <a:moveTo>
                        <a:pt x="0" y="126"/>
                      </a:moveTo>
                      <a:lnTo>
                        <a:pt x="372" y="126"/>
                      </a:lnTo>
                      <a:lnTo>
                        <a:pt x="372" y="3"/>
                      </a:lnTo>
                      <a:lnTo>
                        <a:pt x="1122" y="0"/>
                      </a:lnTo>
                      <a:lnTo>
                        <a:pt x="1116" y="612"/>
                      </a:lnTo>
                      <a:lnTo>
                        <a:pt x="0" y="61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81161" name="Group 294"/>
                <p:cNvGrpSpPr>
                  <a:grpSpLocks/>
                </p:cNvGrpSpPr>
                <p:nvPr/>
              </p:nvGrpSpPr>
              <p:grpSpPr bwMode="auto">
                <a:xfrm>
                  <a:off x="1712" y="2027"/>
                  <a:ext cx="2302" cy="844"/>
                  <a:chOff x="30" y="2285"/>
                  <a:chExt cx="1111" cy="796"/>
                </a:xfrm>
              </p:grpSpPr>
              <p:grpSp>
                <p:nvGrpSpPr>
                  <p:cNvPr id="81192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30" y="2285"/>
                    <a:ext cx="1111" cy="795"/>
                    <a:chOff x="30" y="2384"/>
                    <a:chExt cx="1111" cy="696"/>
                  </a:xfrm>
                </p:grpSpPr>
                <p:sp>
                  <p:nvSpPr>
                    <p:cNvPr id="81197" name="Rectangl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98" name="Rectangl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99" name="Rectangl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00" name="Rectangl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01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02" name="Rectangl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193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22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94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604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95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445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96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763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162" name="Text Box 306"/>
                <p:cNvSpPr txBox="1">
                  <a:spLocks noChangeArrowheads="1"/>
                </p:cNvSpPr>
                <p:nvPr/>
              </p:nvSpPr>
              <p:spPr bwMode="auto">
                <a:xfrm>
                  <a:off x="1684" y="2027"/>
                  <a:ext cx="426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Título</a:t>
                  </a:r>
                  <a:endParaRPr lang="en-US" sz="800"/>
                </a:p>
              </p:txBody>
            </p:sp>
            <p:sp>
              <p:nvSpPr>
                <p:cNvPr id="81163" name="Text Box 307"/>
                <p:cNvSpPr txBox="1">
                  <a:spLocks noChangeArrowheads="1"/>
                </p:cNvSpPr>
                <p:nvPr/>
              </p:nvSpPr>
              <p:spPr bwMode="auto">
                <a:xfrm>
                  <a:off x="1688" y="2194"/>
                  <a:ext cx="41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Autor</a:t>
                  </a:r>
                  <a:endParaRPr lang="en-US" sz="800"/>
                </a:p>
              </p:txBody>
            </p:sp>
            <p:sp>
              <p:nvSpPr>
                <p:cNvPr id="81164" name="Text Box 308"/>
                <p:cNvSpPr txBox="1">
                  <a:spLocks noChangeArrowheads="1"/>
                </p:cNvSpPr>
                <p:nvPr/>
              </p:nvSpPr>
              <p:spPr bwMode="auto">
                <a:xfrm>
                  <a:off x="1681" y="2363"/>
                  <a:ext cx="43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Tema</a:t>
                  </a:r>
                  <a:endParaRPr lang="en-US" sz="800"/>
                </a:p>
              </p:txBody>
            </p:sp>
            <p:sp>
              <p:nvSpPr>
                <p:cNvPr id="81165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1596" y="2531"/>
                  <a:ext cx="60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Derechos</a:t>
                  </a:r>
                  <a:endParaRPr lang="en-US" sz="800"/>
                </a:p>
              </p:txBody>
            </p:sp>
            <p:sp>
              <p:nvSpPr>
                <p:cNvPr id="8116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1710" y="2700"/>
                  <a:ext cx="3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URL</a:t>
                  </a:r>
                  <a:endParaRPr lang="en-US" sz="800"/>
                </a:p>
              </p:txBody>
            </p:sp>
            <p:sp>
              <p:nvSpPr>
                <p:cNvPr id="81167" name="Text Box 311"/>
                <p:cNvSpPr txBox="1">
                  <a:spLocks noChangeArrowheads="1"/>
                </p:cNvSpPr>
                <p:nvPr/>
              </p:nvSpPr>
              <p:spPr bwMode="auto">
                <a:xfrm>
                  <a:off x="2039" y="2027"/>
                  <a:ext cx="45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Fecha</a:t>
                  </a:r>
                  <a:endParaRPr lang="en-US" sz="800"/>
                </a:p>
              </p:txBody>
            </p:sp>
            <p:sp>
              <p:nvSpPr>
                <p:cNvPr id="81168" name="Text Box 312"/>
                <p:cNvSpPr txBox="1">
                  <a:spLocks noChangeArrowheads="1"/>
                </p:cNvSpPr>
                <p:nvPr/>
              </p:nvSpPr>
              <p:spPr bwMode="auto">
                <a:xfrm>
                  <a:off x="2004" y="2194"/>
                  <a:ext cx="524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P.Clave</a:t>
                  </a:r>
                  <a:endParaRPr lang="en-US" sz="800"/>
                </a:p>
              </p:txBody>
            </p:sp>
            <p:sp>
              <p:nvSpPr>
                <p:cNvPr id="81169" name="Text Box 313"/>
                <p:cNvSpPr txBox="1">
                  <a:spLocks noChangeArrowheads="1"/>
                </p:cNvSpPr>
                <p:nvPr/>
              </p:nvSpPr>
              <p:spPr bwMode="auto">
                <a:xfrm>
                  <a:off x="1993" y="2363"/>
                  <a:ext cx="54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Formato</a:t>
                  </a:r>
                  <a:endParaRPr lang="en-US" sz="800"/>
                </a:p>
              </p:txBody>
            </p:sp>
            <p:sp>
              <p:nvSpPr>
                <p:cNvPr id="81170" name="Text Box 314"/>
                <p:cNvSpPr txBox="1">
                  <a:spLocks noChangeArrowheads="1"/>
                </p:cNvSpPr>
                <p:nvPr/>
              </p:nvSpPr>
              <p:spPr bwMode="auto">
                <a:xfrm>
                  <a:off x="1958" y="2531"/>
                  <a:ext cx="61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Cobertura</a:t>
                  </a:r>
                  <a:endParaRPr lang="en-US" sz="800"/>
                </a:p>
              </p:txBody>
            </p:sp>
            <p:sp>
              <p:nvSpPr>
                <p:cNvPr id="81171" name="Text Box 315"/>
                <p:cNvSpPr txBox="1">
                  <a:spLocks noChangeArrowheads="1"/>
                </p:cNvSpPr>
                <p:nvPr/>
              </p:nvSpPr>
              <p:spPr bwMode="auto">
                <a:xfrm>
                  <a:off x="1936" y="2700"/>
                  <a:ext cx="69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Descripción</a:t>
                  </a:r>
                  <a:endParaRPr lang="en-US" sz="800"/>
                </a:p>
              </p:txBody>
            </p:sp>
            <p:sp>
              <p:nvSpPr>
                <p:cNvPr id="81172" name="Text Box 316"/>
                <p:cNvSpPr txBox="1">
                  <a:spLocks noChangeArrowheads="1"/>
                </p:cNvSpPr>
                <p:nvPr/>
              </p:nvSpPr>
              <p:spPr bwMode="auto">
                <a:xfrm>
                  <a:off x="2408" y="2027"/>
                  <a:ext cx="48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Fuente</a:t>
                  </a:r>
                  <a:endParaRPr lang="en-US" sz="800"/>
                </a:p>
              </p:txBody>
            </p:sp>
            <p:sp>
              <p:nvSpPr>
                <p:cNvPr id="81173" name="Text Box 317"/>
                <p:cNvSpPr txBox="1">
                  <a:spLocks noChangeArrowheads="1"/>
                </p:cNvSpPr>
                <p:nvPr/>
              </p:nvSpPr>
              <p:spPr bwMode="auto">
                <a:xfrm>
                  <a:off x="2319" y="2194"/>
                  <a:ext cx="717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Contribuidor</a:t>
                  </a:r>
                  <a:endParaRPr lang="en-US" sz="800"/>
                </a:p>
              </p:txBody>
            </p:sp>
            <p:sp>
              <p:nvSpPr>
                <p:cNvPr id="81174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2465" y="2363"/>
                  <a:ext cx="371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Tipo</a:t>
                  </a:r>
                  <a:endParaRPr lang="en-US" sz="800"/>
                </a:p>
              </p:txBody>
            </p:sp>
            <p:sp>
              <p:nvSpPr>
                <p:cNvPr id="81175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413" y="2531"/>
                  <a:ext cx="4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Idioma</a:t>
                  </a:r>
                  <a:endParaRPr lang="en-US" sz="800"/>
                </a:p>
              </p:txBody>
            </p:sp>
            <p:sp>
              <p:nvSpPr>
                <p:cNvPr id="81176" name="Text Box 320"/>
                <p:cNvSpPr txBox="1">
                  <a:spLocks noChangeArrowheads="1"/>
                </p:cNvSpPr>
                <p:nvPr/>
              </p:nvSpPr>
              <p:spPr bwMode="auto">
                <a:xfrm>
                  <a:off x="2344" y="2700"/>
                  <a:ext cx="613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Audiencia</a:t>
                  </a:r>
                  <a:endParaRPr lang="en-US" sz="800"/>
                </a:p>
              </p:txBody>
            </p:sp>
            <p:sp>
              <p:nvSpPr>
                <p:cNvPr id="81177" name="Text Box 321"/>
                <p:cNvSpPr txBox="1">
                  <a:spLocks noChangeArrowheads="1"/>
                </p:cNvSpPr>
                <p:nvPr/>
              </p:nvSpPr>
              <p:spPr bwMode="auto">
                <a:xfrm>
                  <a:off x="2747" y="2038"/>
                  <a:ext cx="56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Relación</a:t>
                  </a:r>
                  <a:endParaRPr lang="en-US" sz="800"/>
                </a:p>
              </p:txBody>
            </p:sp>
            <p:sp>
              <p:nvSpPr>
                <p:cNvPr id="81178" name="Text Box 322"/>
                <p:cNvSpPr txBox="1">
                  <a:spLocks noChangeArrowheads="1"/>
                </p:cNvSpPr>
                <p:nvPr/>
              </p:nvSpPr>
              <p:spPr bwMode="auto">
                <a:xfrm>
                  <a:off x="3210" y="2033"/>
                  <a:ext cx="419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79" name="Text Box 323"/>
                <p:cNvSpPr txBox="1">
                  <a:spLocks noChangeArrowheads="1"/>
                </p:cNvSpPr>
                <p:nvPr/>
              </p:nvSpPr>
              <p:spPr bwMode="auto">
                <a:xfrm>
                  <a:off x="3210" y="2201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8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0" y="2367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81" name="Text Box 325"/>
                <p:cNvSpPr txBox="1">
                  <a:spLocks noChangeArrowheads="1"/>
                </p:cNvSpPr>
                <p:nvPr/>
              </p:nvSpPr>
              <p:spPr bwMode="auto">
                <a:xfrm>
                  <a:off x="3210" y="2534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82" name="Text Box 326"/>
                <p:cNvSpPr txBox="1">
                  <a:spLocks noChangeArrowheads="1"/>
                </p:cNvSpPr>
                <p:nvPr/>
              </p:nvSpPr>
              <p:spPr bwMode="auto">
                <a:xfrm>
                  <a:off x="3210" y="2700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83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3597" y="2033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84" name="Text Box 328"/>
                <p:cNvSpPr txBox="1">
                  <a:spLocks noChangeArrowheads="1"/>
                </p:cNvSpPr>
                <p:nvPr/>
              </p:nvSpPr>
              <p:spPr bwMode="auto">
                <a:xfrm>
                  <a:off x="2840" y="220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8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840" y="2367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86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2840" y="2534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87" name="Text Box 331"/>
                <p:cNvSpPr txBox="1">
                  <a:spLocks noChangeArrowheads="1"/>
                </p:cNvSpPr>
                <p:nvPr/>
              </p:nvSpPr>
              <p:spPr bwMode="auto">
                <a:xfrm>
                  <a:off x="2840" y="2700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88" name="Text Box 332"/>
                <p:cNvSpPr txBox="1">
                  <a:spLocks noChangeArrowheads="1"/>
                </p:cNvSpPr>
                <p:nvPr/>
              </p:nvSpPr>
              <p:spPr bwMode="auto">
                <a:xfrm>
                  <a:off x="3603" y="2193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89" name="Text Box 333"/>
                <p:cNvSpPr txBox="1">
                  <a:spLocks noChangeArrowheads="1"/>
                </p:cNvSpPr>
                <p:nvPr/>
              </p:nvSpPr>
              <p:spPr bwMode="auto">
                <a:xfrm>
                  <a:off x="3603" y="2358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90" name="Text Box 334"/>
                <p:cNvSpPr txBox="1">
                  <a:spLocks noChangeArrowheads="1"/>
                </p:cNvSpPr>
                <p:nvPr/>
              </p:nvSpPr>
              <p:spPr bwMode="auto">
                <a:xfrm>
                  <a:off x="3603" y="2525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91" name="Text Box 335"/>
                <p:cNvSpPr txBox="1">
                  <a:spLocks noChangeArrowheads="1"/>
                </p:cNvSpPr>
                <p:nvPr/>
              </p:nvSpPr>
              <p:spPr bwMode="auto">
                <a:xfrm>
                  <a:off x="3603" y="269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</p:grpSp>
          <p:grpSp>
            <p:nvGrpSpPr>
              <p:cNvPr id="81114" name="Group 336"/>
              <p:cNvGrpSpPr>
                <a:grpSpLocks/>
              </p:cNvGrpSpPr>
              <p:nvPr/>
            </p:nvGrpSpPr>
            <p:grpSpPr bwMode="auto">
              <a:xfrm>
                <a:off x="378" y="1952"/>
                <a:ext cx="1578" cy="571"/>
                <a:chOff x="1596" y="2024"/>
                <a:chExt cx="2427" cy="885"/>
              </a:xfrm>
            </p:grpSpPr>
            <p:sp>
              <p:nvSpPr>
                <p:cNvPr id="81115" name="Freeform 337"/>
                <p:cNvSpPr>
                  <a:spLocks/>
                </p:cNvSpPr>
                <p:nvPr/>
              </p:nvSpPr>
              <p:spPr bwMode="auto">
                <a:xfrm>
                  <a:off x="1708" y="2024"/>
                  <a:ext cx="1532" cy="848"/>
                </a:xfrm>
                <a:custGeom>
                  <a:avLst/>
                  <a:gdLst>
                    <a:gd name="T0" fmla="*/ 0 w 1494"/>
                    <a:gd name="T1" fmla="*/ 55 h 615"/>
                    <a:gd name="T2" fmla="*/ 1872 w 1494"/>
                    <a:gd name="T3" fmla="*/ 0 h 615"/>
                    <a:gd name="T4" fmla="*/ 1872 w 1494"/>
                    <a:gd name="T5" fmla="*/ 2221 h 615"/>
                    <a:gd name="T6" fmla="*/ 1407 w 1494"/>
                    <a:gd name="T7" fmla="*/ 2221 h 615"/>
                    <a:gd name="T8" fmla="*/ 1407 w 1494"/>
                    <a:gd name="T9" fmla="*/ 11079 h 615"/>
                    <a:gd name="T10" fmla="*/ 0 w 1494"/>
                    <a:gd name="T11" fmla="*/ 11030 h 615"/>
                    <a:gd name="T12" fmla="*/ 0 w 1494"/>
                    <a:gd name="T13" fmla="*/ 55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4"/>
                    <a:gd name="T22" fmla="*/ 0 h 615"/>
                    <a:gd name="T23" fmla="*/ 1494 w 1494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4" h="615">
                      <a:moveTo>
                        <a:pt x="0" y="3"/>
                      </a:moveTo>
                      <a:lnTo>
                        <a:pt x="1494" y="0"/>
                      </a:lnTo>
                      <a:lnTo>
                        <a:pt x="1494" y="123"/>
                      </a:lnTo>
                      <a:lnTo>
                        <a:pt x="1122" y="123"/>
                      </a:lnTo>
                      <a:lnTo>
                        <a:pt x="1122" y="615"/>
                      </a:lnTo>
                      <a:lnTo>
                        <a:pt x="0" y="6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1116" name="Freeform 338"/>
                <p:cNvSpPr>
                  <a:spLocks/>
                </p:cNvSpPr>
                <p:nvPr/>
              </p:nvSpPr>
              <p:spPr bwMode="auto">
                <a:xfrm>
                  <a:off x="2859" y="2024"/>
                  <a:ext cx="1150" cy="848"/>
                </a:xfrm>
                <a:custGeom>
                  <a:avLst/>
                  <a:gdLst>
                    <a:gd name="T0" fmla="*/ 0 w 1122"/>
                    <a:gd name="T1" fmla="*/ 2272 h 615"/>
                    <a:gd name="T2" fmla="*/ 465 w 1122"/>
                    <a:gd name="T3" fmla="*/ 2272 h 615"/>
                    <a:gd name="T4" fmla="*/ 465 w 1122"/>
                    <a:gd name="T5" fmla="*/ 55 h 615"/>
                    <a:gd name="T6" fmla="*/ 1400 w 1122"/>
                    <a:gd name="T7" fmla="*/ 0 h 615"/>
                    <a:gd name="T8" fmla="*/ 1394 w 1122"/>
                    <a:gd name="T9" fmla="*/ 11030 h 615"/>
                    <a:gd name="T10" fmla="*/ 0 w 1122"/>
                    <a:gd name="T11" fmla="*/ 11079 h 615"/>
                    <a:gd name="T12" fmla="*/ 0 w 1122"/>
                    <a:gd name="T13" fmla="*/ 2272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2"/>
                    <a:gd name="T22" fmla="*/ 0 h 615"/>
                    <a:gd name="T23" fmla="*/ 1122 w 1122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2" h="615">
                      <a:moveTo>
                        <a:pt x="0" y="126"/>
                      </a:moveTo>
                      <a:lnTo>
                        <a:pt x="372" y="126"/>
                      </a:lnTo>
                      <a:lnTo>
                        <a:pt x="372" y="3"/>
                      </a:lnTo>
                      <a:lnTo>
                        <a:pt x="1122" y="0"/>
                      </a:lnTo>
                      <a:lnTo>
                        <a:pt x="1116" y="612"/>
                      </a:lnTo>
                      <a:lnTo>
                        <a:pt x="0" y="61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81117" name="Group 339"/>
                <p:cNvGrpSpPr>
                  <a:grpSpLocks/>
                </p:cNvGrpSpPr>
                <p:nvPr/>
              </p:nvGrpSpPr>
              <p:grpSpPr bwMode="auto">
                <a:xfrm>
                  <a:off x="1712" y="2027"/>
                  <a:ext cx="2302" cy="844"/>
                  <a:chOff x="30" y="2285"/>
                  <a:chExt cx="1111" cy="796"/>
                </a:xfrm>
              </p:grpSpPr>
              <p:grpSp>
                <p:nvGrpSpPr>
                  <p:cNvPr id="81148" name="Group 340"/>
                  <p:cNvGrpSpPr>
                    <a:grpSpLocks/>
                  </p:cNvGrpSpPr>
                  <p:nvPr/>
                </p:nvGrpSpPr>
                <p:grpSpPr bwMode="auto">
                  <a:xfrm>
                    <a:off x="30" y="2285"/>
                    <a:ext cx="1111" cy="795"/>
                    <a:chOff x="30" y="2384"/>
                    <a:chExt cx="1111" cy="696"/>
                  </a:xfrm>
                </p:grpSpPr>
                <p:sp>
                  <p:nvSpPr>
                    <p:cNvPr id="81153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54" name="Rectangle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55" name="Rectangle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56" name="Rectangle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57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58" name="Rectangle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149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22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50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604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51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445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52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763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118" name="Text Box 351"/>
                <p:cNvSpPr txBox="1">
                  <a:spLocks noChangeArrowheads="1"/>
                </p:cNvSpPr>
                <p:nvPr/>
              </p:nvSpPr>
              <p:spPr bwMode="auto">
                <a:xfrm>
                  <a:off x="1684" y="2027"/>
                  <a:ext cx="426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Título</a:t>
                  </a:r>
                  <a:endParaRPr lang="en-US" sz="800"/>
                </a:p>
              </p:txBody>
            </p:sp>
            <p:sp>
              <p:nvSpPr>
                <p:cNvPr id="81119" name="Text Box 352"/>
                <p:cNvSpPr txBox="1">
                  <a:spLocks noChangeArrowheads="1"/>
                </p:cNvSpPr>
                <p:nvPr/>
              </p:nvSpPr>
              <p:spPr bwMode="auto">
                <a:xfrm>
                  <a:off x="1688" y="2194"/>
                  <a:ext cx="41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Autor</a:t>
                  </a:r>
                  <a:endParaRPr lang="en-US" sz="800"/>
                </a:p>
              </p:txBody>
            </p:sp>
            <p:sp>
              <p:nvSpPr>
                <p:cNvPr id="81120" name="Text Box 353"/>
                <p:cNvSpPr txBox="1">
                  <a:spLocks noChangeArrowheads="1"/>
                </p:cNvSpPr>
                <p:nvPr/>
              </p:nvSpPr>
              <p:spPr bwMode="auto">
                <a:xfrm>
                  <a:off x="1681" y="2363"/>
                  <a:ext cx="43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Tema</a:t>
                  </a:r>
                  <a:endParaRPr lang="en-US" sz="800"/>
                </a:p>
              </p:txBody>
            </p:sp>
            <p:sp>
              <p:nvSpPr>
                <p:cNvPr id="81121" name="Text Box 354"/>
                <p:cNvSpPr txBox="1">
                  <a:spLocks noChangeArrowheads="1"/>
                </p:cNvSpPr>
                <p:nvPr/>
              </p:nvSpPr>
              <p:spPr bwMode="auto">
                <a:xfrm>
                  <a:off x="1596" y="2531"/>
                  <a:ext cx="60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Derechos</a:t>
                  </a:r>
                  <a:endParaRPr lang="en-US" sz="800"/>
                </a:p>
              </p:txBody>
            </p:sp>
            <p:sp>
              <p:nvSpPr>
                <p:cNvPr id="81122" name="Text Box 355"/>
                <p:cNvSpPr txBox="1">
                  <a:spLocks noChangeArrowheads="1"/>
                </p:cNvSpPr>
                <p:nvPr/>
              </p:nvSpPr>
              <p:spPr bwMode="auto">
                <a:xfrm>
                  <a:off x="1710" y="2700"/>
                  <a:ext cx="3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URL</a:t>
                  </a:r>
                  <a:endParaRPr lang="en-US" sz="800"/>
                </a:p>
              </p:txBody>
            </p:sp>
            <p:sp>
              <p:nvSpPr>
                <p:cNvPr id="81123" name="Text Box 356"/>
                <p:cNvSpPr txBox="1">
                  <a:spLocks noChangeArrowheads="1"/>
                </p:cNvSpPr>
                <p:nvPr/>
              </p:nvSpPr>
              <p:spPr bwMode="auto">
                <a:xfrm>
                  <a:off x="2039" y="2027"/>
                  <a:ext cx="45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Fecha</a:t>
                  </a:r>
                  <a:endParaRPr lang="en-US" sz="800"/>
                </a:p>
              </p:txBody>
            </p:sp>
            <p:sp>
              <p:nvSpPr>
                <p:cNvPr id="81124" name="Text Box 357"/>
                <p:cNvSpPr txBox="1">
                  <a:spLocks noChangeArrowheads="1"/>
                </p:cNvSpPr>
                <p:nvPr/>
              </p:nvSpPr>
              <p:spPr bwMode="auto">
                <a:xfrm>
                  <a:off x="2004" y="2194"/>
                  <a:ext cx="524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P.Clave</a:t>
                  </a:r>
                  <a:endParaRPr lang="en-US" sz="800"/>
                </a:p>
              </p:txBody>
            </p:sp>
            <p:sp>
              <p:nvSpPr>
                <p:cNvPr id="81125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1993" y="2363"/>
                  <a:ext cx="54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Formato</a:t>
                  </a:r>
                  <a:endParaRPr lang="en-US" sz="800"/>
                </a:p>
              </p:txBody>
            </p:sp>
            <p:sp>
              <p:nvSpPr>
                <p:cNvPr id="81126" name="Text Box 359"/>
                <p:cNvSpPr txBox="1">
                  <a:spLocks noChangeArrowheads="1"/>
                </p:cNvSpPr>
                <p:nvPr/>
              </p:nvSpPr>
              <p:spPr bwMode="auto">
                <a:xfrm>
                  <a:off x="1958" y="2531"/>
                  <a:ext cx="61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Cobertura</a:t>
                  </a:r>
                  <a:endParaRPr lang="en-US" sz="800"/>
                </a:p>
              </p:txBody>
            </p:sp>
            <p:sp>
              <p:nvSpPr>
                <p:cNvPr id="81127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1936" y="2700"/>
                  <a:ext cx="69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Descripción</a:t>
                  </a:r>
                  <a:endParaRPr lang="en-US" sz="800"/>
                </a:p>
              </p:txBody>
            </p:sp>
            <p:sp>
              <p:nvSpPr>
                <p:cNvPr id="81128" name="Text Box 361"/>
                <p:cNvSpPr txBox="1">
                  <a:spLocks noChangeArrowheads="1"/>
                </p:cNvSpPr>
                <p:nvPr/>
              </p:nvSpPr>
              <p:spPr bwMode="auto">
                <a:xfrm>
                  <a:off x="2408" y="2027"/>
                  <a:ext cx="48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Fuente</a:t>
                  </a:r>
                  <a:endParaRPr lang="en-US" sz="800"/>
                </a:p>
              </p:txBody>
            </p:sp>
            <p:sp>
              <p:nvSpPr>
                <p:cNvPr id="81129" name="Text Box 362"/>
                <p:cNvSpPr txBox="1">
                  <a:spLocks noChangeArrowheads="1"/>
                </p:cNvSpPr>
                <p:nvPr/>
              </p:nvSpPr>
              <p:spPr bwMode="auto">
                <a:xfrm>
                  <a:off x="2319" y="2194"/>
                  <a:ext cx="717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Contribuidor</a:t>
                  </a:r>
                  <a:endParaRPr lang="en-US" sz="800"/>
                </a:p>
              </p:txBody>
            </p:sp>
            <p:sp>
              <p:nvSpPr>
                <p:cNvPr id="81130" name="Text Box 363"/>
                <p:cNvSpPr txBox="1">
                  <a:spLocks noChangeArrowheads="1"/>
                </p:cNvSpPr>
                <p:nvPr/>
              </p:nvSpPr>
              <p:spPr bwMode="auto">
                <a:xfrm>
                  <a:off x="2465" y="2363"/>
                  <a:ext cx="371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Tipo</a:t>
                  </a:r>
                  <a:endParaRPr lang="en-US" sz="800"/>
                </a:p>
              </p:txBody>
            </p:sp>
            <p:sp>
              <p:nvSpPr>
                <p:cNvPr id="81131" name="Text Box 364"/>
                <p:cNvSpPr txBox="1">
                  <a:spLocks noChangeArrowheads="1"/>
                </p:cNvSpPr>
                <p:nvPr/>
              </p:nvSpPr>
              <p:spPr bwMode="auto">
                <a:xfrm>
                  <a:off x="2413" y="2531"/>
                  <a:ext cx="4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Idioma</a:t>
                  </a:r>
                  <a:endParaRPr lang="en-US" sz="800"/>
                </a:p>
              </p:txBody>
            </p:sp>
            <p:sp>
              <p:nvSpPr>
                <p:cNvPr id="81132" name="Text Box 365"/>
                <p:cNvSpPr txBox="1">
                  <a:spLocks noChangeArrowheads="1"/>
                </p:cNvSpPr>
                <p:nvPr/>
              </p:nvSpPr>
              <p:spPr bwMode="auto">
                <a:xfrm>
                  <a:off x="2344" y="2700"/>
                  <a:ext cx="613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Audiencia</a:t>
                  </a:r>
                  <a:endParaRPr lang="en-US" sz="800"/>
                </a:p>
              </p:txBody>
            </p:sp>
            <p:sp>
              <p:nvSpPr>
                <p:cNvPr id="81133" name="Text Box 366"/>
                <p:cNvSpPr txBox="1">
                  <a:spLocks noChangeArrowheads="1"/>
                </p:cNvSpPr>
                <p:nvPr/>
              </p:nvSpPr>
              <p:spPr bwMode="auto">
                <a:xfrm>
                  <a:off x="2747" y="2038"/>
                  <a:ext cx="56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Relación</a:t>
                  </a:r>
                  <a:endParaRPr lang="en-US" sz="800"/>
                </a:p>
              </p:txBody>
            </p:sp>
            <p:sp>
              <p:nvSpPr>
                <p:cNvPr id="81134" name="Text Box 367"/>
                <p:cNvSpPr txBox="1">
                  <a:spLocks noChangeArrowheads="1"/>
                </p:cNvSpPr>
                <p:nvPr/>
              </p:nvSpPr>
              <p:spPr bwMode="auto">
                <a:xfrm>
                  <a:off x="3210" y="2033"/>
                  <a:ext cx="419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35" name="Text Box 368"/>
                <p:cNvSpPr txBox="1">
                  <a:spLocks noChangeArrowheads="1"/>
                </p:cNvSpPr>
                <p:nvPr/>
              </p:nvSpPr>
              <p:spPr bwMode="auto">
                <a:xfrm>
                  <a:off x="3210" y="2201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36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3210" y="2367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37" name="Text Box 370"/>
                <p:cNvSpPr txBox="1">
                  <a:spLocks noChangeArrowheads="1"/>
                </p:cNvSpPr>
                <p:nvPr/>
              </p:nvSpPr>
              <p:spPr bwMode="auto">
                <a:xfrm>
                  <a:off x="3210" y="2534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38" name="Text Box 371"/>
                <p:cNvSpPr txBox="1">
                  <a:spLocks noChangeArrowheads="1"/>
                </p:cNvSpPr>
                <p:nvPr/>
              </p:nvSpPr>
              <p:spPr bwMode="auto">
                <a:xfrm>
                  <a:off x="3210" y="2700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39" name="Text Box 372"/>
                <p:cNvSpPr txBox="1">
                  <a:spLocks noChangeArrowheads="1"/>
                </p:cNvSpPr>
                <p:nvPr/>
              </p:nvSpPr>
              <p:spPr bwMode="auto">
                <a:xfrm>
                  <a:off x="3597" y="2033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40" name="Text Box 373"/>
                <p:cNvSpPr txBox="1">
                  <a:spLocks noChangeArrowheads="1"/>
                </p:cNvSpPr>
                <p:nvPr/>
              </p:nvSpPr>
              <p:spPr bwMode="auto">
                <a:xfrm>
                  <a:off x="2840" y="220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41" name="Text Box 374"/>
                <p:cNvSpPr txBox="1">
                  <a:spLocks noChangeArrowheads="1"/>
                </p:cNvSpPr>
                <p:nvPr/>
              </p:nvSpPr>
              <p:spPr bwMode="auto">
                <a:xfrm>
                  <a:off x="2840" y="2367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42" name="Text Box 375"/>
                <p:cNvSpPr txBox="1">
                  <a:spLocks noChangeArrowheads="1"/>
                </p:cNvSpPr>
                <p:nvPr/>
              </p:nvSpPr>
              <p:spPr bwMode="auto">
                <a:xfrm>
                  <a:off x="2840" y="2534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43" name="Text Box 376"/>
                <p:cNvSpPr txBox="1">
                  <a:spLocks noChangeArrowheads="1"/>
                </p:cNvSpPr>
                <p:nvPr/>
              </p:nvSpPr>
              <p:spPr bwMode="auto">
                <a:xfrm>
                  <a:off x="2840" y="2700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44" name="Text Box 377"/>
                <p:cNvSpPr txBox="1">
                  <a:spLocks noChangeArrowheads="1"/>
                </p:cNvSpPr>
                <p:nvPr/>
              </p:nvSpPr>
              <p:spPr bwMode="auto">
                <a:xfrm>
                  <a:off x="3603" y="2191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45" name="Text Box 378"/>
                <p:cNvSpPr txBox="1">
                  <a:spLocks noChangeArrowheads="1"/>
                </p:cNvSpPr>
                <p:nvPr/>
              </p:nvSpPr>
              <p:spPr bwMode="auto">
                <a:xfrm>
                  <a:off x="3603" y="2359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46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3603" y="2526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147" name="Text Box 380"/>
                <p:cNvSpPr txBox="1">
                  <a:spLocks noChangeArrowheads="1"/>
                </p:cNvSpPr>
                <p:nvPr/>
              </p:nvSpPr>
              <p:spPr bwMode="auto">
                <a:xfrm>
                  <a:off x="3603" y="269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</p:grpSp>
        </p:grpSp>
      </p:grpSp>
      <p:grpSp>
        <p:nvGrpSpPr>
          <p:cNvPr id="80899" name="Group 381"/>
          <p:cNvGrpSpPr>
            <a:grpSpLocks/>
          </p:cNvGrpSpPr>
          <p:nvPr/>
        </p:nvGrpSpPr>
        <p:grpSpPr bwMode="auto">
          <a:xfrm>
            <a:off x="2627313" y="4310063"/>
            <a:ext cx="2925762" cy="2503487"/>
            <a:chOff x="113" y="1689"/>
            <a:chExt cx="1843" cy="1577"/>
          </a:xfrm>
        </p:grpSpPr>
        <p:sp>
          <p:nvSpPr>
            <p:cNvPr id="80915" name="AutoShape 382"/>
            <p:cNvSpPr>
              <a:spLocks noChangeArrowheads="1"/>
            </p:cNvSpPr>
            <p:nvPr/>
          </p:nvSpPr>
          <p:spPr bwMode="auto">
            <a:xfrm>
              <a:off x="703" y="2750"/>
              <a:ext cx="408" cy="516"/>
            </a:xfrm>
            <a:prstGeom prst="can">
              <a:avLst>
                <a:gd name="adj" fmla="val 31618"/>
              </a:avLst>
            </a:prstGeom>
            <a:solidFill>
              <a:srgbClr val="E4B81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6" name="Rectangle 383"/>
            <p:cNvSpPr>
              <a:spLocks noChangeArrowheads="1"/>
            </p:cNvSpPr>
            <p:nvPr/>
          </p:nvSpPr>
          <p:spPr bwMode="auto">
            <a:xfrm>
              <a:off x="884" y="3068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0917" name="Rectangle 384"/>
            <p:cNvSpPr>
              <a:spLocks noChangeArrowheads="1"/>
            </p:cNvSpPr>
            <p:nvPr/>
          </p:nvSpPr>
          <p:spPr bwMode="auto">
            <a:xfrm>
              <a:off x="1020" y="3023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0918" name="Rectangle 385"/>
            <p:cNvSpPr>
              <a:spLocks noChangeArrowheads="1"/>
            </p:cNvSpPr>
            <p:nvPr/>
          </p:nvSpPr>
          <p:spPr bwMode="auto">
            <a:xfrm>
              <a:off x="839" y="3113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0919" name="Rectangle 386"/>
            <p:cNvSpPr>
              <a:spLocks noChangeArrowheads="1"/>
            </p:cNvSpPr>
            <p:nvPr/>
          </p:nvSpPr>
          <p:spPr bwMode="auto">
            <a:xfrm>
              <a:off x="793" y="2977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0920" name="Rectangle 387"/>
            <p:cNvSpPr>
              <a:spLocks noChangeArrowheads="1"/>
            </p:cNvSpPr>
            <p:nvPr/>
          </p:nvSpPr>
          <p:spPr bwMode="auto">
            <a:xfrm>
              <a:off x="929" y="2977"/>
              <a:ext cx="46" cy="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80921" name="AutoShape 388"/>
            <p:cNvSpPr>
              <a:spLocks/>
            </p:cNvSpPr>
            <p:nvPr/>
          </p:nvSpPr>
          <p:spPr bwMode="auto">
            <a:xfrm rot="-5400000">
              <a:off x="758" y="2331"/>
              <a:ext cx="234" cy="707"/>
            </a:xfrm>
            <a:prstGeom prst="rightBrace">
              <a:avLst>
                <a:gd name="adj1" fmla="val 251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0922" name="Group 389"/>
            <p:cNvGrpSpPr>
              <a:grpSpLocks/>
            </p:cNvGrpSpPr>
            <p:nvPr/>
          </p:nvGrpSpPr>
          <p:grpSpPr bwMode="auto">
            <a:xfrm>
              <a:off x="113" y="1689"/>
              <a:ext cx="1843" cy="834"/>
              <a:chOff x="113" y="1689"/>
              <a:chExt cx="1843" cy="834"/>
            </a:xfrm>
          </p:grpSpPr>
          <p:grpSp>
            <p:nvGrpSpPr>
              <p:cNvPr id="80923" name="Group 390"/>
              <p:cNvGrpSpPr>
                <a:grpSpLocks/>
              </p:cNvGrpSpPr>
              <p:nvPr/>
            </p:nvGrpSpPr>
            <p:grpSpPr bwMode="auto">
              <a:xfrm>
                <a:off x="113" y="1689"/>
                <a:ext cx="1578" cy="571"/>
                <a:chOff x="1596" y="2024"/>
                <a:chExt cx="2427" cy="885"/>
              </a:xfrm>
            </p:grpSpPr>
            <p:sp>
              <p:nvSpPr>
                <p:cNvPr id="81059" name="Freeform 391"/>
                <p:cNvSpPr>
                  <a:spLocks/>
                </p:cNvSpPr>
                <p:nvPr/>
              </p:nvSpPr>
              <p:spPr bwMode="auto">
                <a:xfrm>
                  <a:off x="1708" y="2024"/>
                  <a:ext cx="1532" cy="848"/>
                </a:xfrm>
                <a:custGeom>
                  <a:avLst/>
                  <a:gdLst>
                    <a:gd name="T0" fmla="*/ 0 w 1494"/>
                    <a:gd name="T1" fmla="*/ 55 h 615"/>
                    <a:gd name="T2" fmla="*/ 1872 w 1494"/>
                    <a:gd name="T3" fmla="*/ 0 h 615"/>
                    <a:gd name="T4" fmla="*/ 1872 w 1494"/>
                    <a:gd name="T5" fmla="*/ 2221 h 615"/>
                    <a:gd name="T6" fmla="*/ 1407 w 1494"/>
                    <a:gd name="T7" fmla="*/ 2221 h 615"/>
                    <a:gd name="T8" fmla="*/ 1407 w 1494"/>
                    <a:gd name="T9" fmla="*/ 11079 h 615"/>
                    <a:gd name="T10" fmla="*/ 0 w 1494"/>
                    <a:gd name="T11" fmla="*/ 11030 h 615"/>
                    <a:gd name="T12" fmla="*/ 0 w 1494"/>
                    <a:gd name="T13" fmla="*/ 55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4"/>
                    <a:gd name="T22" fmla="*/ 0 h 615"/>
                    <a:gd name="T23" fmla="*/ 1494 w 1494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4" h="615">
                      <a:moveTo>
                        <a:pt x="0" y="3"/>
                      </a:moveTo>
                      <a:lnTo>
                        <a:pt x="1494" y="0"/>
                      </a:lnTo>
                      <a:lnTo>
                        <a:pt x="1494" y="123"/>
                      </a:lnTo>
                      <a:lnTo>
                        <a:pt x="1122" y="123"/>
                      </a:lnTo>
                      <a:lnTo>
                        <a:pt x="1122" y="615"/>
                      </a:lnTo>
                      <a:lnTo>
                        <a:pt x="0" y="6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1060" name="Freeform 392"/>
                <p:cNvSpPr>
                  <a:spLocks/>
                </p:cNvSpPr>
                <p:nvPr/>
              </p:nvSpPr>
              <p:spPr bwMode="auto">
                <a:xfrm>
                  <a:off x="2859" y="2024"/>
                  <a:ext cx="1150" cy="848"/>
                </a:xfrm>
                <a:custGeom>
                  <a:avLst/>
                  <a:gdLst>
                    <a:gd name="T0" fmla="*/ 0 w 1122"/>
                    <a:gd name="T1" fmla="*/ 2272 h 615"/>
                    <a:gd name="T2" fmla="*/ 465 w 1122"/>
                    <a:gd name="T3" fmla="*/ 2272 h 615"/>
                    <a:gd name="T4" fmla="*/ 465 w 1122"/>
                    <a:gd name="T5" fmla="*/ 55 h 615"/>
                    <a:gd name="T6" fmla="*/ 1400 w 1122"/>
                    <a:gd name="T7" fmla="*/ 0 h 615"/>
                    <a:gd name="T8" fmla="*/ 1394 w 1122"/>
                    <a:gd name="T9" fmla="*/ 11030 h 615"/>
                    <a:gd name="T10" fmla="*/ 0 w 1122"/>
                    <a:gd name="T11" fmla="*/ 11079 h 615"/>
                    <a:gd name="T12" fmla="*/ 0 w 1122"/>
                    <a:gd name="T13" fmla="*/ 2272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2"/>
                    <a:gd name="T22" fmla="*/ 0 h 615"/>
                    <a:gd name="T23" fmla="*/ 1122 w 1122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2" h="615">
                      <a:moveTo>
                        <a:pt x="0" y="126"/>
                      </a:moveTo>
                      <a:lnTo>
                        <a:pt x="372" y="126"/>
                      </a:lnTo>
                      <a:lnTo>
                        <a:pt x="372" y="3"/>
                      </a:lnTo>
                      <a:lnTo>
                        <a:pt x="1122" y="0"/>
                      </a:lnTo>
                      <a:lnTo>
                        <a:pt x="1116" y="612"/>
                      </a:lnTo>
                      <a:lnTo>
                        <a:pt x="0" y="61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81061" name="Group 393"/>
                <p:cNvGrpSpPr>
                  <a:grpSpLocks/>
                </p:cNvGrpSpPr>
                <p:nvPr/>
              </p:nvGrpSpPr>
              <p:grpSpPr bwMode="auto">
                <a:xfrm>
                  <a:off x="1712" y="2027"/>
                  <a:ext cx="2302" cy="844"/>
                  <a:chOff x="30" y="2285"/>
                  <a:chExt cx="1111" cy="796"/>
                </a:xfrm>
              </p:grpSpPr>
              <p:grpSp>
                <p:nvGrpSpPr>
                  <p:cNvPr id="81092" name="Group 394"/>
                  <p:cNvGrpSpPr>
                    <a:grpSpLocks/>
                  </p:cNvGrpSpPr>
                  <p:nvPr/>
                </p:nvGrpSpPr>
                <p:grpSpPr bwMode="auto">
                  <a:xfrm>
                    <a:off x="30" y="2285"/>
                    <a:ext cx="1111" cy="795"/>
                    <a:chOff x="30" y="2384"/>
                    <a:chExt cx="1111" cy="696"/>
                  </a:xfrm>
                </p:grpSpPr>
                <p:sp>
                  <p:nvSpPr>
                    <p:cNvPr id="81097" name="Rectangle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98" name="Rectangle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99" name="Rectangle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00" name="Rectangle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01" name="Rectangle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02" name="Rectangle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093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22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094" name="Rectangle 40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604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095" name="Rectangle 40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445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09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763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062" name="Text Box 405"/>
                <p:cNvSpPr txBox="1">
                  <a:spLocks noChangeArrowheads="1"/>
                </p:cNvSpPr>
                <p:nvPr/>
              </p:nvSpPr>
              <p:spPr bwMode="auto">
                <a:xfrm>
                  <a:off x="1684" y="2027"/>
                  <a:ext cx="426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Título</a:t>
                  </a:r>
                  <a:endParaRPr lang="en-US" sz="800"/>
                </a:p>
              </p:txBody>
            </p:sp>
            <p:sp>
              <p:nvSpPr>
                <p:cNvPr id="81063" name="Text Box 406"/>
                <p:cNvSpPr txBox="1">
                  <a:spLocks noChangeArrowheads="1"/>
                </p:cNvSpPr>
                <p:nvPr/>
              </p:nvSpPr>
              <p:spPr bwMode="auto">
                <a:xfrm>
                  <a:off x="1688" y="2194"/>
                  <a:ext cx="41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Autor</a:t>
                  </a:r>
                  <a:endParaRPr lang="en-US" sz="800"/>
                </a:p>
              </p:txBody>
            </p:sp>
            <p:sp>
              <p:nvSpPr>
                <p:cNvPr id="81064" name="Text Box 407"/>
                <p:cNvSpPr txBox="1">
                  <a:spLocks noChangeArrowheads="1"/>
                </p:cNvSpPr>
                <p:nvPr/>
              </p:nvSpPr>
              <p:spPr bwMode="auto">
                <a:xfrm>
                  <a:off x="1681" y="2363"/>
                  <a:ext cx="43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Tema</a:t>
                  </a:r>
                  <a:endParaRPr lang="en-US" sz="800"/>
                </a:p>
              </p:txBody>
            </p:sp>
            <p:sp>
              <p:nvSpPr>
                <p:cNvPr id="81065" name="Text Box 408"/>
                <p:cNvSpPr txBox="1">
                  <a:spLocks noChangeArrowheads="1"/>
                </p:cNvSpPr>
                <p:nvPr/>
              </p:nvSpPr>
              <p:spPr bwMode="auto">
                <a:xfrm>
                  <a:off x="1596" y="2531"/>
                  <a:ext cx="60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Derechos</a:t>
                  </a:r>
                  <a:endParaRPr lang="en-US" sz="800"/>
                </a:p>
              </p:txBody>
            </p:sp>
            <p:sp>
              <p:nvSpPr>
                <p:cNvPr id="81066" name="Text Box 409"/>
                <p:cNvSpPr txBox="1">
                  <a:spLocks noChangeArrowheads="1"/>
                </p:cNvSpPr>
                <p:nvPr/>
              </p:nvSpPr>
              <p:spPr bwMode="auto">
                <a:xfrm>
                  <a:off x="1710" y="2700"/>
                  <a:ext cx="3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URL</a:t>
                  </a:r>
                  <a:endParaRPr lang="en-US" sz="800"/>
                </a:p>
              </p:txBody>
            </p:sp>
            <p:sp>
              <p:nvSpPr>
                <p:cNvPr id="81067" name="Text Box 410"/>
                <p:cNvSpPr txBox="1">
                  <a:spLocks noChangeArrowheads="1"/>
                </p:cNvSpPr>
                <p:nvPr/>
              </p:nvSpPr>
              <p:spPr bwMode="auto">
                <a:xfrm>
                  <a:off x="2039" y="2027"/>
                  <a:ext cx="45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Fecha</a:t>
                  </a:r>
                  <a:endParaRPr lang="en-US" sz="800"/>
                </a:p>
              </p:txBody>
            </p:sp>
            <p:sp>
              <p:nvSpPr>
                <p:cNvPr id="81068" name="Text Box 411"/>
                <p:cNvSpPr txBox="1">
                  <a:spLocks noChangeArrowheads="1"/>
                </p:cNvSpPr>
                <p:nvPr/>
              </p:nvSpPr>
              <p:spPr bwMode="auto">
                <a:xfrm>
                  <a:off x="2004" y="2194"/>
                  <a:ext cx="524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P.Clave</a:t>
                  </a:r>
                  <a:endParaRPr lang="en-US" sz="800"/>
                </a:p>
              </p:txBody>
            </p:sp>
            <p:sp>
              <p:nvSpPr>
                <p:cNvPr id="81069" name="Text Box 412"/>
                <p:cNvSpPr txBox="1">
                  <a:spLocks noChangeArrowheads="1"/>
                </p:cNvSpPr>
                <p:nvPr/>
              </p:nvSpPr>
              <p:spPr bwMode="auto">
                <a:xfrm>
                  <a:off x="1993" y="2363"/>
                  <a:ext cx="54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Formato</a:t>
                  </a:r>
                  <a:endParaRPr lang="en-US" sz="800"/>
                </a:p>
              </p:txBody>
            </p:sp>
            <p:sp>
              <p:nvSpPr>
                <p:cNvPr id="81070" name="Text Box 413"/>
                <p:cNvSpPr txBox="1">
                  <a:spLocks noChangeArrowheads="1"/>
                </p:cNvSpPr>
                <p:nvPr/>
              </p:nvSpPr>
              <p:spPr bwMode="auto">
                <a:xfrm>
                  <a:off x="1958" y="2531"/>
                  <a:ext cx="61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Cobertura</a:t>
                  </a:r>
                  <a:endParaRPr lang="en-US" sz="800"/>
                </a:p>
              </p:txBody>
            </p:sp>
            <p:sp>
              <p:nvSpPr>
                <p:cNvPr id="81071" name="Text Box 414"/>
                <p:cNvSpPr txBox="1">
                  <a:spLocks noChangeArrowheads="1"/>
                </p:cNvSpPr>
                <p:nvPr/>
              </p:nvSpPr>
              <p:spPr bwMode="auto">
                <a:xfrm>
                  <a:off x="1936" y="2700"/>
                  <a:ext cx="69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Descripción</a:t>
                  </a:r>
                  <a:endParaRPr lang="en-US" sz="800"/>
                </a:p>
              </p:txBody>
            </p:sp>
            <p:sp>
              <p:nvSpPr>
                <p:cNvPr id="81072" name="Text Box 415"/>
                <p:cNvSpPr txBox="1">
                  <a:spLocks noChangeArrowheads="1"/>
                </p:cNvSpPr>
                <p:nvPr/>
              </p:nvSpPr>
              <p:spPr bwMode="auto">
                <a:xfrm>
                  <a:off x="2408" y="2027"/>
                  <a:ext cx="48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Fuente</a:t>
                  </a:r>
                  <a:endParaRPr lang="en-US" sz="800"/>
                </a:p>
              </p:txBody>
            </p:sp>
            <p:sp>
              <p:nvSpPr>
                <p:cNvPr id="81073" name="Text Box 416"/>
                <p:cNvSpPr txBox="1">
                  <a:spLocks noChangeArrowheads="1"/>
                </p:cNvSpPr>
                <p:nvPr/>
              </p:nvSpPr>
              <p:spPr bwMode="auto">
                <a:xfrm>
                  <a:off x="2319" y="2194"/>
                  <a:ext cx="717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Contribuidor</a:t>
                  </a:r>
                  <a:endParaRPr lang="en-US" sz="800"/>
                </a:p>
              </p:txBody>
            </p:sp>
            <p:sp>
              <p:nvSpPr>
                <p:cNvPr id="81074" name="Text Box 417"/>
                <p:cNvSpPr txBox="1">
                  <a:spLocks noChangeArrowheads="1"/>
                </p:cNvSpPr>
                <p:nvPr/>
              </p:nvSpPr>
              <p:spPr bwMode="auto">
                <a:xfrm>
                  <a:off x="2465" y="2363"/>
                  <a:ext cx="371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Tipo</a:t>
                  </a:r>
                  <a:endParaRPr lang="en-US" sz="800"/>
                </a:p>
              </p:txBody>
            </p:sp>
            <p:sp>
              <p:nvSpPr>
                <p:cNvPr id="81075" name="Text Box 418"/>
                <p:cNvSpPr txBox="1">
                  <a:spLocks noChangeArrowheads="1"/>
                </p:cNvSpPr>
                <p:nvPr/>
              </p:nvSpPr>
              <p:spPr bwMode="auto">
                <a:xfrm>
                  <a:off x="2413" y="2531"/>
                  <a:ext cx="4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Idioma</a:t>
                  </a:r>
                  <a:endParaRPr lang="en-US" sz="800"/>
                </a:p>
              </p:txBody>
            </p:sp>
            <p:sp>
              <p:nvSpPr>
                <p:cNvPr id="81076" name="Text Box 419"/>
                <p:cNvSpPr txBox="1">
                  <a:spLocks noChangeArrowheads="1"/>
                </p:cNvSpPr>
                <p:nvPr/>
              </p:nvSpPr>
              <p:spPr bwMode="auto">
                <a:xfrm>
                  <a:off x="2344" y="2700"/>
                  <a:ext cx="613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Audiencia</a:t>
                  </a:r>
                  <a:endParaRPr lang="en-US" sz="800"/>
                </a:p>
              </p:txBody>
            </p:sp>
            <p:sp>
              <p:nvSpPr>
                <p:cNvPr id="81077" name="Text Box 420"/>
                <p:cNvSpPr txBox="1">
                  <a:spLocks noChangeArrowheads="1"/>
                </p:cNvSpPr>
                <p:nvPr/>
              </p:nvSpPr>
              <p:spPr bwMode="auto">
                <a:xfrm>
                  <a:off x="2747" y="2038"/>
                  <a:ext cx="56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Relación</a:t>
                  </a:r>
                  <a:endParaRPr lang="en-US" sz="800"/>
                </a:p>
              </p:txBody>
            </p:sp>
            <p:sp>
              <p:nvSpPr>
                <p:cNvPr id="81078" name="Text Box 421"/>
                <p:cNvSpPr txBox="1">
                  <a:spLocks noChangeArrowheads="1"/>
                </p:cNvSpPr>
                <p:nvPr/>
              </p:nvSpPr>
              <p:spPr bwMode="auto">
                <a:xfrm>
                  <a:off x="3210" y="2033"/>
                  <a:ext cx="419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79" name="Text Box 422"/>
                <p:cNvSpPr txBox="1">
                  <a:spLocks noChangeArrowheads="1"/>
                </p:cNvSpPr>
                <p:nvPr/>
              </p:nvSpPr>
              <p:spPr bwMode="auto">
                <a:xfrm>
                  <a:off x="3210" y="2201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80" name="Text Box 423"/>
                <p:cNvSpPr txBox="1">
                  <a:spLocks noChangeArrowheads="1"/>
                </p:cNvSpPr>
                <p:nvPr/>
              </p:nvSpPr>
              <p:spPr bwMode="auto">
                <a:xfrm>
                  <a:off x="3210" y="2367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81" name="Text Box 424"/>
                <p:cNvSpPr txBox="1">
                  <a:spLocks noChangeArrowheads="1"/>
                </p:cNvSpPr>
                <p:nvPr/>
              </p:nvSpPr>
              <p:spPr bwMode="auto">
                <a:xfrm>
                  <a:off x="3210" y="2534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82" name="Text Box 425"/>
                <p:cNvSpPr txBox="1">
                  <a:spLocks noChangeArrowheads="1"/>
                </p:cNvSpPr>
                <p:nvPr/>
              </p:nvSpPr>
              <p:spPr bwMode="auto">
                <a:xfrm>
                  <a:off x="3210" y="2700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83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3597" y="2033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84" name="Text Box 427"/>
                <p:cNvSpPr txBox="1">
                  <a:spLocks noChangeArrowheads="1"/>
                </p:cNvSpPr>
                <p:nvPr/>
              </p:nvSpPr>
              <p:spPr bwMode="auto">
                <a:xfrm>
                  <a:off x="2840" y="220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85" name="Text Box 428"/>
                <p:cNvSpPr txBox="1">
                  <a:spLocks noChangeArrowheads="1"/>
                </p:cNvSpPr>
                <p:nvPr/>
              </p:nvSpPr>
              <p:spPr bwMode="auto">
                <a:xfrm>
                  <a:off x="2840" y="2367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86" name="Text Box 429"/>
                <p:cNvSpPr txBox="1">
                  <a:spLocks noChangeArrowheads="1"/>
                </p:cNvSpPr>
                <p:nvPr/>
              </p:nvSpPr>
              <p:spPr bwMode="auto">
                <a:xfrm>
                  <a:off x="2840" y="2534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87" name="Text Box 430"/>
                <p:cNvSpPr txBox="1">
                  <a:spLocks noChangeArrowheads="1"/>
                </p:cNvSpPr>
                <p:nvPr/>
              </p:nvSpPr>
              <p:spPr bwMode="auto">
                <a:xfrm>
                  <a:off x="2840" y="2700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88" name="Text Box 431"/>
                <p:cNvSpPr txBox="1">
                  <a:spLocks noChangeArrowheads="1"/>
                </p:cNvSpPr>
                <p:nvPr/>
              </p:nvSpPr>
              <p:spPr bwMode="auto">
                <a:xfrm>
                  <a:off x="3603" y="2191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89" name="Text Box 432"/>
                <p:cNvSpPr txBox="1">
                  <a:spLocks noChangeArrowheads="1"/>
                </p:cNvSpPr>
                <p:nvPr/>
              </p:nvSpPr>
              <p:spPr bwMode="auto">
                <a:xfrm>
                  <a:off x="3603" y="2359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90" name="Text Box 433"/>
                <p:cNvSpPr txBox="1">
                  <a:spLocks noChangeArrowheads="1"/>
                </p:cNvSpPr>
                <p:nvPr/>
              </p:nvSpPr>
              <p:spPr bwMode="auto">
                <a:xfrm>
                  <a:off x="3603" y="2526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91" name="Text Box 434"/>
                <p:cNvSpPr txBox="1">
                  <a:spLocks noChangeArrowheads="1"/>
                </p:cNvSpPr>
                <p:nvPr/>
              </p:nvSpPr>
              <p:spPr bwMode="auto">
                <a:xfrm>
                  <a:off x="3603" y="269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</p:grpSp>
          <p:grpSp>
            <p:nvGrpSpPr>
              <p:cNvPr id="80924" name="Group 435"/>
              <p:cNvGrpSpPr>
                <a:grpSpLocks/>
              </p:cNvGrpSpPr>
              <p:nvPr/>
            </p:nvGrpSpPr>
            <p:grpSpPr bwMode="auto">
              <a:xfrm>
                <a:off x="201" y="1777"/>
                <a:ext cx="1578" cy="571"/>
                <a:chOff x="1596" y="2024"/>
                <a:chExt cx="2427" cy="885"/>
              </a:xfrm>
            </p:grpSpPr>
            <p:sp>
              <p:nvSpPr>
                <p:cNvPr id="81015" name="Freeform 436"/>
                <p:cNvSpPr>
                  <a:spLocks/>
                </p:cNvSpPr>
                <p:nvPr/>
              </p:nvSpPr>
              <p:spPr bwMode="auto">
                <a:xfrm>
                  <a:off x="1708" y="2024"/>
                  <a:ext cx="1532" cy="848"/>
                </a:xfrm>
                <a:custGeom>
                  <a:avLst/>
                  <a:gdLst>
                    <a:gd name="T0" fmla="*/ 0 w 1494"/>
                    <a:gd name="T1" fmla="*/ 55 h 615"/>
                    <a:gd name="T2" fmla="*/ 1872 w 1494"/>
                    <a:gd name="T3" fmla="*/ 0 h 615"/>
                    <a:gd name="T4" fmla="*/ 1872 w 1494"/>
                    <a:gd name="T5" fmla="*/ 2221 h 615"/>
                    <a:gd name="T6" fmla="*/ 1407 w 1494"/>
                    <a:gd name="T7" fmla="*/ 2221 h 615"/>
                    <a:gd name="T8" fmla="*/ 1407 w 1494"/>
                    <a:gd name="T9" fmla="*/ 11079 h 615"/>
                    <a:gd name="T10" fmla="*/ 0 w 1494"/>
                    <a:gd name="T11" fmla="*/ 11030 h 615"/>
                    <a:gd name="T12" fmla="*/ 0 w 1494"/>
                    <a:gd name="T13" fmla="*/ 55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4"/>
                    <a:gd name="T22" fmla="*/ 0 h 615"/>
                    <a:gd name="T23" fmla="*/ 1494 w 1494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4" h="615">
                      <a:moveTo>
                        <a:pt x="0" y="3"/>
                      </a:moveTo>
                      <a:lnTo>
                        <a:pt x="1494" y="0"/>
                      </a:lnTo>
                      <a:lnTo>
                        <a:pt x="1494" y="123"/>
                      </a:lnTo>
                      <a:lnTo>
                        <a:pt x="1122" y="123"/>
                      </a:lnTo>
                      <a:lnTo>
                        <a:pt x="1122" y="615"/>
                      </a:lnTo>
                      <a:lnTo>
                        <a:pt x="0" y="6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1016" name="Freeform 437"/>
                <p:cNvSpPr>
                  <a:spLocks/>
                </p:cNvSpPr>
                <p:nvPr/>
              </p:nvSpPr>
              <p:spPr bwMode="auto">
                <a:xfrm>
                  <a:off x="2859" y="2024"/>
                  <a:ext cx="1150" cy="848"/>
                </a:xfrm>
                <a:custGeom>
                  <a:avLst/>
                  <a:gdLst>
                    <a:gd name="T0" fmla="*/ 0 w 1122"/>
                    <a:gd name="T1" fmla="*/ 2272 h 615"/>
                    <a:gd name="T2" fmla="*/ 465 w 1122"/>
                    <a:gd name="T3" fmla="*/ 2272 h 615"/>
                    <a:gd name="T4" fmla="*/ 465 w 1122"/>
                    <a:gd name="T5" fmla="*/ 55 h 615"/>
                    <a:gd name="T6" fmla="*/ 1400 w 1122"/>
                    <a:gd name="T7" fmla="*/ 0 h 615"/>
                    <a:gd name="T8" fmla="*/ 1394 w 1122"/>
                    <a:gd name="T9" fmla="*/ 11030 h 615"/>
                    <a:gd name="T10" fmla="*/ 0 w 1122"/>
                    <a:gd name="T11" fmla="*/ 11079 h 615"/>
                    <a:gd name="T12" fmla="*/ 0 w 1122"/>
                    <a:gd name="T13" fmla="*/ 2272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2"/>
                    <a:gd name="T22" fmla="*/ 0 h 615"/>
                    <a:gd name="T23" fmla="*/ 1122 w 1122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2" h="615">
                      <a:moveTo>
                        <a:pt x="0" y="126"/>
                      </a:moveTo>
                      <a:lnTo>
                        <a:pt x="372" y="126"/>
                      </a:lnTo>
                      <a:lnTo>
                        <a:pt x="372" y="3"/>
                      </a:lnTo>
                      <a:lnTo>
                        <a:pt x="1122" y="0"/>
                      </a:lnTo>
                      <a:lnTo>
                        <a:pt x="1116" y="612"/>
                      </a:lnTo>
                      <a:lnTo>
                        <a:pt x="0" y="61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81017" name="Group 438"/>
                <p:cNvGrpSpPr>
                  <a:grpSpLocks/>
                </p:cNvGrpSpPr>
                <p:nvPr/>
              </p:nvGrpSpPr>
              <p:grpSpPr bwMode="auto">
                <a:xfrm>
                  <a:off x="1712" y="2027"/>
                  <a:ext cx="2302" cy="844"/>
                  <a:chOff x="30" y="2285"/>
                  <a:chExt cx="1111" cy="796"/>
                </a:xfrm>
              </p:grpSpPr>
              <p:grpSp>
                <p:nvGrpSpPr>
                  <p:cNvPr id="81048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30" y="2285"/>
                    <a:ext cx="1111" cy="795"/>
                    <a:chOff x="30" y="2384"/>
                    <a:chExt cx="1111" cy="696"/>
                  </a:xfrm>
                </p:grpSpPr>
                <p:sp>
                  <p:nvSpPr>
                    <p:cNvPr id="81053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54" name="Rectangle 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55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56" name="Rectangle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57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58" name="Rectangl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049" name="Rectangle 446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22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050" name="Rectangle 44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604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051" name="Rectangle 44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445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052" name="Rectangle 449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763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018" name="Text Box 450"/>
                <p:cNvSpPr txBox="1">
                  <a:spLocks noChangeArrowheads="1"/>
                </p:cNvSpPr>
                <p:nvPr/>
              </p:nvSpPr>
              <p:spPr bwMode="auto">
                <a:xfrm>
                  <a:off x="1684" y="2027"/>
                  <a:ext cx="426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Título</a:t>
                  </a:r>
                  <a:endParaRPr lang="en-US" sz="800"/>
                </a:p>
              </p:txBody>
            </p:sp>
            <p:sp>
              <p:nvSpPr>
                <p:cNvPr id="81019" name="Text Box 451"/>
                <p:cNvSpPr txBox="1">
                  <a:spLocks noChangeArrowheads="1"/>
                </p:cNvSpPr>
                <p:nvPr/>
              </p:nvSpPr>
              <p:spPr bwMode="auto">
                <a:xfrm>
                  <a:off x="1688" y="2194"/>
                  <a:ext cx="41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Autor</a:t>
                  </a:r>
                  <a:endParaRPr lang="en-US" sz="800"/>
                </a:p>
              </p:txBody>
            </p:sp>
            <p:sp>
              <p:nvSpPr>
                <p:cNvPr id="81020" name="Text Box 452"/>
                <p:cNvSpPr txBox="1">
                  <a:spLocks noChangeArrowheads="1"/>
                </p:cNvSpPr>
                <p:nvPr/>
              </p:nvSpPr>
              <p:spPr bwMode="auto">
                <a:xfrm>
                  <a:off x="1681" y="2363"/>
                  <a:ext cx="43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Tema</a:t>
                  </a:r>
                  <a:endParaRPr lang="en-US" sz="800"/>
                </a:p>
              </p:txBody>
            </p:sp>
            <p:sp>
              <p:nvSpPr>
                <p:cNvPr id="81021" name="Text Box 453"/>
                <p:cNvSpPr txBox="1">
                  <a:spLocks noChangeArrowheads="1"/>
                </p:cNvSpPr>
                <p:nvPr/>
              </p:nvSpPr>
              <p:spPr bwMode="auto">
                <a:xfrm>
                  <a:off x="1596" y="2531"/>
                  <a:ext cx="60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Derechos</a:t>
                  </a:r>
                  <a:endParaRPr lang="en-US" sz="800"/>
                </a:p>
              </p:txBody>
            </p:sp>
            <p:sp>
              <p:nvSpPr>
                <p:cNvPr id="81022" name="Text Box 454"/>
                <p:cNvSpPr txBox="1">
                  <a:spLocks noChangeArrowheads="1"/>
                </p:cNvSpPr>
                <p:nvPr/>
              </p:nvSpPr>
              <p:spPr bwMode="auto">
                <a:xfrm>
                  <a:off x="1710" y="2700"/>
                  <a:ext cx="3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URL</a:t>
                  </a:r>
                  <a:endParaRPr lang="en-US" sz="800"/>
                </a:p>
              </p:txBody>
            </p:sp>
            <p:sp>
              <p:nvSpPr>
                <p:cNvPr id="81023" name="Text Box 455"/>
                <p:cNvSpPr txBox="1">
                  <a:spLocks noChangeArrowheads="1"/>
                </p:cNvSpPr>
                <p:nvPr/>
              </p:nvSpPr>
              <p:spPr bwMode="auto">
                <a:xfrm>
                  <a:off x="2039" y="2027"/>
                  <a:ext cx="45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Fecha</a:t>
                  </a:r>
                  <a:endParaRPr lang="en-US" sz="800"/>
                </a:p>
              </p:txBody>
            </p:sp>
            <p:sp>
              <p:nvSpPr>
                <p:cNvPr id="81024" name="Text Box 456"/>
                <p:cNvSpPr txBox="1">
                  <a:spLocks noChangeArrowheads="1"/>
                </p:cNvSpPr>
                <p:nvPr/>
              </p:nvSpPr>
              <p:spPr bwMode="auto">
                <a:xfrm>
                  <a:off x="2004" y="2194"/>
                  <a:ext cx="524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P.Clave</a:t>
                  </a:r>
                  <a:endParaRPr lang="en-US" sz="800"/>
                </a:p>
              </p:txBody>
            </p:sp>
            <p:sp>
              <p:nvSpPr>
                <p:cNvPr id="81025" name="Text Box 457"/>
                <p:cNvSpPr txBox="1">
                  <a:spLocks noChangeArrowheads="1"/>
                </p:cNvSpPr>
                <p:nvPr/>
              </p:nvSpPr>
              <p:spPr bwMode="auto">
                <a:xfrm>
                  <a:off x="1993" y="2363"/>
                  <a:ext cx="54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Formato</a:t>
                  </a:r>
                  <a:endParaRPr lang="en-US" sz="800"/>
                </a:p>
              </p:txBody>
            </p:sp>
            <p:sp>
              <p:nvSpPr>
                <p:cNvPr id="81026" name="Text Box 458"/>
                <p:cNvSpPr txBox="1">
                  <a:spLocks noChangeArrowheads="1"/>
                </p:cNvSpPr>
                <p:nvPr/>
              </p:nvSpPr>
              <p:spPr bwMode="auto">
                <a:xfrm>
                  <a:off x="1958" y="2531"/>
                  <a:ext cx="61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Cobertura</a:t>
                  </a:r>
                  <a:endParaRPr lang="en-US" sz="800"/>
                </a:p>
              </p:txBody>
            </p:sp>
            <p:sp>
              <p:nvSpPr>
                <p:cNvPr id="81027" name="Text Box 459"/>
                <p:cNvSpPr txBox="1">
                  <a:spLocks noChangeArrowheads="1"/>
                </p:cNvSpPr>
                <p:nvPr/>
              </p:nvSpPr>
              <p:spPr bwMode="auto">
                <a:xfrm>
                  <a:off x="1936" y="2700"/>
                  <a:ext cx="69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Descripción</a:t>
                  </a:r>
                  <a:endParaRPr lang="en-US" sz="800"/>
                </a:p>
              </p:txBody>
            </p:sp>
            <p:sp>
              <p:nvSpPr>
                <p:cNvPr id="81028" name="Text Box 460"/>
                <p:cNvSpPr txBox="1">
                  <a:spLocks noChangeArrowheads="1"/>
                </p:cNvSpPr>
                <p:nvPr/>
              </p:nvSpPr>
              <p:spPr bwMode="auto">
                <a:xfrm>
                  <a:off x="2408" y="2027"/>
                  <a:ext cx="48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Fuente</a:t>
                  </a:r>
                  <a:endParaRPr lang="en-US" sz="800"/>
                </a:p>
              </p:txBody>
            </p:sp>
            <p:sp>
              <p:nvSpPr>
                <p:cNvPr id="81029" name="Text Box 461"/>
                <p:cNvSpPr txBox="1">
                  <a:spLocks noChangeArrowheads="1"/>
                </p:cNvSpPr>
                <p:nvPr/>
              </p:nvSpPr>
              <p:spPr bwMode="auto">
                <a:xfrm>
                  <a:off x="2319" y="2194"/>
                  <a:ext cx="717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Contribuidor</a:t>
                  </a:r>
                  <a:endParaRPr lang="en-US" sz="800"/>
                </a:p>
              </p:txBody>
            </p:sp>
            <p:sp>
              <p:nvSpPr>
                <p:cNvPr id="81030" name="Text Box 462"/>
                <p:cNvSpPr txBox="1">
                  <a:spLocks noChangeArrowheads="1"/>
                </p:cNvSpPr>
                <p:nvPr/>
              </p:nvSpPr>
              <p:spPr bwMode="auto">
                <a:xfrm>
                  <a:off x="2465" y="2363"/>
                  <a:ext cx="371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Tipo</a:t>
                  </a:r>
                  <a:endParaRPr lang="en-US" sz="800"/>
                </a:p>
              </p:txBody>
            </p:sp>
            <p:sp>
              <p:nvSpPr>
                <p:cNvPr id="81031" name="Text Box 463"/>
                <p:cNvSpPr txBox="1">
                  <a:spLocks noChangeArrowheads="1"/>
                </p:cNvSpPr>
                <p:nvPr/>
              </p:nvSpPr>
              <p:spPr bwMode="auto">
                <a:xfrm>
                  <a:off x="2413" y="2531"/>
                  <a:ext cx="4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Idioma</a:t>
                  </a:r>
                  <a:endParaRPr lang="en-US" sz="800"/>
                </a:p>
              </p:txBody>
            </p:sp>
            <p:sp>
              <p:nvSpPr>
                <p:cNvPr id="81032" name="Text Box 464"/>
                <p:cNvSpPr txBox="1">
                  <a:spLocks noChangeArrowheads="1"/>
                </p:cNvSpPr>
                <p:nvPr/>
              </p:nvSpPr>
              <p:spPr bwMode="auto">
                <a:xfrm>
                  <a:off x="2344" y="2700"/>
                  <a:ext cx="613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Audiencia</a:t>
                  </a:r>
                  <a:endParaRPr lang="en-US" sz="800"/>
                </a:p>
              </p:txBody>
            </p:sp>
            <p:sp>
              <p:nvSpPr>
                <p:cNvPr id="81033" name="Text Box 465"/>
                <p:cNvSpPr txBox="1">
                  <a:spLocks noChangeArrowheads="1"/>
                </p:cNvSpPr>
                <p:nvPr/>
              </p:nvSpPr>
              <p:spPr bwMode="auto">
                <a:xfrm>
                  <a:off x="2747" y="2038"/>
                  <a:ext cx="56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Relación</a:t>
                  </a:r>
                  <a:endParaRPr lang="en-US" sz="800"/>
                </a:p>
              </p:txBody>
            </p:sp>
            <p:sp>
              <p:nvSpPr>
                <p:cNvPr id="81034" name="Text Box 466"/>
                <p:cNvSpPr txBox="1">
                  <a:spLocks noChangeArrowheads="1"/>
                </p:cNvSpPr>
                <p:nvPr/>
              </p:nvSpPr>
              <p:spPr bwMode="auto">
                <a:xfrm>
                  <a:off x="3210" y="2033"/>
                  <a:ext cx="419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35" name="Text Box 467"/>
                <p:cNvSpPr txBox="1">
                  <a:spLocks noChangeArrowheads="1"/>
                </p:cNvSpPr>
                <p:nvPr/>
              </p:nvSpPr>
              <p:spPr bwMode="auto">
                <a:xfrm>
                  <a:off x="3210" y="2201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36" name="Text Box 468"/>
                <p:cNvSpPr txBox="1">
                  <a:spLocks noChangeArrowheads="1"/>
                </p:cNvSpPr>
                <p:nvPr/>
              </p:nvSpPr>
              <p:spPr bwMode="auto">
                <a:xfrm>
                  <a:off x="3210" y="2367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37" name="Text Box 469"/>
                <p:cNvSpPr txBox="1">
                  <a:spLocks noChangeArrowheads="1"/>
                </p:cNvSpPr>
                <p:nvPr/>
              </p:nvSpPr>
              <p:spPr bwMode="auto">
                <a:xfrm>
                  <a:off x="3210" y="2534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38" name="Text Box 470"/>
                <p:cNvSpPr txBox="1">
                  <a:spLocks noChangeArrowheads="1"/>
                </p:cNvSpPr>
                <p:nvPr/>
              </p:nvSpPr>
              <p:spPr bwMode="auto">
                <a:xfrm>
                  <a:off x="3210" y="2700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39" name="Text Box 471"/>
                <p:cNvSpPr txBox="1">
                  <a:spLocks noChangeArrowheads="1"/>
                </p:cNvSpPr>
                <p:nvPr/>
              </p:nvSpPr>
              <p:spPr bwMode="auto">
                <a:xfrm>
                  <a:off x="3597" y="2033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40" name="Text Box 472"/>
                <p:cNvSpPr txBox="1">
                  <a:spLocks noChangeArrowheads="1"/>
                </p:cNvSpPr>
                <p:nvPr/>
              </p:nvSpPr>
              <p:spPr bwMode="auto">
                <a:xfrm>
                  <a:off x="2840" y="220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41" name="Text Box 473"/>
                <p:cNvSpPr txBox="1">
                  <a:spLocks noChangeArrowheads="1"/>
                </p:cNvSpPr>
                <p:nvPr/>
              </p:nvSpPr>
              <p:spPr bwMode="auto">
                <a:xfrm>
                  <a:off x="2840" y="2367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42" name="Text Box 474"/>
                <p:cNvSpPr txBox="1">
                  <a:spLocks noChangeArrowheads="1"/>
                </p:cNvSpPr>
                <p:nvPr/>
              </p:nvSpPr>
              <p:spPr bwMode="auto">
                <a:xfrm>
                  <a:off x="2840" y="2534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43" name="Text Box 475"/>
                <p:cNvSpPr txBox="1">
                  <a:spLocks noChangeArrowheads="1"/>
                </p:cNvSpPr>
                <p:nvPr/>
              </p:nvSpPr>
              <p:spPr bwMode="auto">
                <a:xfrm>
                  <a:off x="2840" y="2700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44" name="Text Box 476"/>
                <p:cNvSpPr txBox="1">
                  <a:spLocks noChangeArrowheads="1"/>
                </p:cNvSpPr>
                <p:nvPr/>
              </p:nvSpPr>
              <p:spPr bwMode="auto">
                <a:xfrm>
                  <a:off x="3603" y="2191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45" name="Text Box 477"/>
                <p:cNvSpPr txBox="1">
                  <a:spLocks noChangeArrowheads="1"/>
                </p:cNvSpPr>
                <p:nvPr/>
              </p:nvSpPr>
              <p:spPr bwMode="auto">
                <a:xfrm>
                  <a:off x="3603" y="2359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46" name="Text Box 478"/>
                <p:cNvSpPr txBox="1">
                  <a:spLocks noChangeArrowheads="1"/>
                </p:cNvSpPr>
                <p:nvPr/>
              </p:nvSpPr>
              <p:spPr bwMode="auto">
                <a:xfrm>
                  <a:off x="3603" y="2526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47" name="Text Box 479"/>
                <p:cNvSpPr txBox="1">
                  <a:spLocks noChangeArrowheads="1"/>
                </p:cNvSpPr>
                <p:nvPr/>
              </p:nvSpPr>
              <p:spPr bwMode="auto">
                <a:xfrm>
                  <a:off x="3603" y="269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</p:grpSp>
          <p:grpSp>
            <p:nvGrpSpPr>
              <p:cNvPr id="80925" name="Group 480"/>
              <p:cNvGrpSpPr>
                <a:grpSpLocks/>
              </p:cNvGrpSpPr>
              <p:nvPr/>
            </p:nvGrpSpPr>
            <p:grpSpPr bwMode="auto">
              <a:xfrm>
                <a:off x="290" y="1864"/>
                <a:ext cx="1578" cy="571"/>
                <a:chOff x="1596" y="2024"/>
                <a:chExt cx="2427" cy="885"/>
              </a:xfrm>
            </p:grpSpPr>
            <p:sp>
              <p:nvSpPr>
                <p:cNvPr id="80971" name="Freeform 481"/>
                <p:cNvSpPr>
                  <a:spLocks/>
                </p:cNvSpPr>
                <p:nvPr/>
              </p:nvSpPr>
              <p:spPr bwMode="auto">
                <a:xfrm>
                  <a:off x="1708" y="2024"/>
                  <a:ext cx="1532" cy="848"/>
                </a:xfrm>
                <a:custGeom>
                  <a:avLst/>
                  <a:gdLst>
                    <a:gd name="T0" fmla="*/ 0 w 1494"/>
                    <a:gd name="T1" fmla="*/ 55 h 615"/>
                    <a:gd name="T2" fmla="*/ 1872 w 1494"/>
                    <a:gd name="T3" fmla="*/ 0 h 615"/>
                    <a:gd name="T4" fmla="*/ 1872 w 1494"/>
                    <a:gd name="T5" fmla="*/ 2221 h 615"/>
                    <a:gd name="T6" fmla="*/ 1407 w 1494"/>
                    <a:gd name="T7" fmla="*/ 2221 h 615"/>
                    <a:gd name="T8" fmla="*/ 1407 w 1494"/>
                    <a:gd name="T9" fmla="*/ 11079 h 615"/>
                    <a:gd name="T10" fmla="*/ 0 w 1494"/>
                    <a:gd name="T11" fmla="*/ 11030 h 615"/>
                    <a:gd name="T12" fmla="*/ 0 w 1494"/>
                    <a:gd name="T13" fmla="*/ 55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4"/>
                    <a:gd name="T22" fmla="*/ 0 h 615"/>
                    <a:gd name="T23" fmla="*/ 1494 w 1494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4" h="615">
                      <a:moveTo>
                        <a:pt x="0" y="3"/>
                      </a:moveTo>
                      <a:lnTo>
                        <a:pt x="1494" y="0"/>
                      </a:lnTo>
                      <a:lnTo>
                        <a:pt x="1494" y="123"/>
                      </a:lnTo>
                      <a:lnTo>
                        <a:pt x="1122" y="123"/>
                      </a:lnTo>
                      <a:lnTo>
                        <a:pt x="1122" y="615"/>
                      </a:lnTo>
                      <a:lnTo>
                        <a:pt x="0" y="6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0972" name="Freeform 482"/>
                <p:cNvSpPr>
                  <a:spLocks/>
                </p:cNvSpPr>
                <p:nvPr/>
              </p:nvSpPr>
              <p:spPr bwMode="auto">
                <a:xfrm>
                  <a:off x="2859" y="2024"/>
                  <a:ext cx="1150" cy="848"/>
                </a:xfrm>
                <a:custGeom>
                  <a:avLst/>
                  <a:gdLst>
                    <a:gd name="T0" fmla="*/ 0 w 1122"/>
                    <a:gd name="T1" fmla="*/ 2272 h 615"/>
                    <a:gd name="T2" fmla="*/ 465 w 1122"/>
                    <a:gd name="T3" fmla="*/ 2272 h 615"/>
                    <a:gd name="T4" fmla="*/ 465 w 1122"/>
                    <a:gd name="T5" fmla="*/ 55 h 615"/>
                    <a:gd name="T6" fmla="*/ 1400 w 1122"/>
                    <a:gd name="T7" fmla="*/ 0 h 615"/>
                    <a:gd name="T8" fmla="*/ 1394 w 1122"/>
                    <a:gd name="T9" fmla="*/ 11030 h 615"/>
                    <a:gd name="T10" fmla="*/ 0 w 1122"/>
                    <a:gd name="T11" fmla="*/ 11079 h 615"/>
                    <a:gd name="T12" fmla="*/ 0 w 1122"/>
                    <a:gd name="T13" fmla="*/ 2272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2"/>
                    <a:gd name="T22" fmla="*/ 0 h 615"/>
                    <a:gd name="T23" fmla="*/ 1122 w 1122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2" h="615">
                      <a:moveTo>
                        <a:pt x="0" y="126"/>
                      </a:moveTo>
                      <a:lnTo>
                        <a:pt x="372" y="126"/>
                      </a:lnTo>
                      <a:lnTo>
                        <a:pt x="372" y="3"/>
                      </a:lnTo>
                      <a:lnTo>
                        <a:pt x="1122" y="0"/>
                      </a:lnTo>
                      <a:lnTo>
                        <a:pt x="1116" y="612"/>
                      </a:lnTo>
                      <a:lnTo>
                        <a:pt x="0" y="61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80973" name="Group 483"/>
                <p:cNvGrpSpPr>
                  <a:grpSpLocks/>
                </p:cNvGrpSpPr>
                <p:nvPr/>
              </p:nvGrpSpPr>
              <p:grpSpPr bwMode="auto">
                <a:xfrm>
                  <a:off x="1712" y="2027"/>
                  <a:ext cx="2302" cy="844"/>
                  <a:chOff x="30" y="2285"/>
                  <a:chExt cx="1111" cy="796"/>
                </a:xfrm>
              </p:grpSpPr>
              <p:grpSp>
                <p:nvGrpSpPr>
                  <p:cNvPr id="81004" name="Group 484"/>
                  <p:cNvGrpSpPr>
                    <a:grpSpLocks/>
                  </p:cNvGrpSpPr>
                  <p:nvPr/>
                </p:nvGrpSpPr>
                <p:grpSpPr bwMode="auto">
                  <a:xfrm>
                    <a:off x="30" y="2285"/>
                    <a:ext cx="1111" cy="795"/>
                    <a:chOff x="30" y="2384"/>
                    <a:chExt cx="1111" cy="696"/>
                  </a:xfrm>
                </p:grpSpPr>
                <p:sp>
                  <p:nvSpPr>
                    <p:cNvPr id="81009" name="Rectangle 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10" name="Rectangle 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11" name="Rectangle 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12" name="Rectangle 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13" name="Rectangle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14" name="Rectangle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005" name="Rectangle 491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22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006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604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007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445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008" name="Rectangle 494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763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0974" name="Text Box 495"/>
                <p:cNvSpPr txBox="1">
                  <a:spLocks noChangeArrowheads="1"/>
                </p:cNvSpPr>
                <p:nvPr/>
              </p:nvSpPr>
              <p:spPr bwMode="auto">
                <a:xfrm>
                  <a:off x="1684" y="2027"/>
                  <a:ext cx="426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Título</a:t>
                  </a:r>
                  <a:endParaRPr lang="en-US" sz="800"/>
                </a:p>
              </p:txBody>
            </p:sp>
            <p:sp>
              <p:nvSpPr>
                <p:cNvPr id="80975" name="Text Box 496"/>
                <p:cNvSpPr txBox="1">
                  <a:spLocks noChangeArrowheads="1"/>
                </p:cNvSpPr>
                <p:nvPr/>
              </p:nvSpPr>
              <p:spPr bwMode="auto">
                <a:xfrm>
                  <a:off x="1688" y="2194"/>
                  <a:ext cx="41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Autor</a:t>
                  </a:r>
                  <a:endParaRPr lang="en-US" sz="800"/>
                </a:p>
              </p:txBody>
            </p:sp>
            <p:sp>
              <p:nvSpPr>
                <p:cNvPr id="80976" name="Text Box 497"/>
                <p:cNvSpPr txBox="1">
                  <a:spLocks noChangeArrowheads="1"/>
                </p:cNvSpPr>
                <p:nvPr/>
              </p:nvSpPr>
              <p:spPr bwMode="auto">
                <a:xfrm>
                  <a:off x="1681" y="2363"/>
                  <a:ext cx="43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Tema</a:t>
                  </a:r>
                  <a:endParaRPr lang="en-US" sz="800"/>
                </a:p>
              </p:txBody>
            </p:sp>
            <p:sp>
              <p:nvSpPr>
                <p:cNvPr id="80977" name="Text Box 498"/>
                <p:cNvSpPr txBox="1">
                  <a:spLocks noChangeArrowheads="1"/>
                </p:cNvSpPr>
                <p:nvPr/>
              </p:nvSpPr>
              <p:spPr bwMode="auto">
                <a:xfrm>
                  <a:off x="1596" y="2531"/>
                  <a:ext cx="60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Derechos</a:t>
                  </a:r>
                  <a:endParaRPr lang="en-US" sz="800"/>
                </a:p>
              </p:txBody>
            </p:sp>
            <p:sp>
              <p:nvSpPr>
                <p:cNvPr id="80978" name="Text Box 499"/>
                <p:cNvSpPr txBox="1">
                  <a:spLocks noChangeArrowheads="1"/>
                </p:cNvSpPr>
                <p:nvPr/>
              </p:nvSpPr>
              <p:spPr bwMode="auto">
                <a:xfrm>
                  <a:off x="1710" y="2700"/>
                  <a:ext cx="3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URL</a:t>
                  </a:r>
                  <a:endParaRPr lang="en-US" sz="800"/>
                </a:p>
              </p:txBody>
            </p:sp>
            <p:sp>
              <p:nvSpPr>
                <p:cNvPr id="80979" name="Text Box 500"/>
                <p:cNvSpPr txBox="1">
                  <a:spLocks noChangeArrowheads="1"/>
                </p:cNvSpPr>
                <p:nvPr/>
              </p:nvSpPr>
              <p:spPr bwMode="auto">
                <a:xfrm>
                  <a:off x="2039" y="2027"/>
                  <a:ext cx="45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Fecha</a:t>
                  </a:r>
                  <a:endParaRPr lang="en-US" sz="800"/>
                </a:p>
              </p:txBody>
            </p:sp>
            <p:sp>
              <p:nvSpPr>
                <p:cNvPr id="80980" name="Text Box 501"/>
                <p:cNvSpPr txBox="1">
                  <a:spLocks noChangeArrowheads="1"/>
                </p:cNvSpPr>
                <p:nvPr/>
              </p:nvSpPr>
              <p:spPr bwMode="auto">
                <a:xfrm>
                  <a:off x="2004" y="2194"/>
                  <a:ext cx="524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P.Clave</a:t>
                  </a:r>
                  <a:endParaRPr lang="en-US" sz="800"/>
                </a:p>
              </p:txBody>
            </p:sp>
            <p:sp>
              <p:nvSpPr>
                <p:cNvPr id="80981" name="Text Box 502"/>
                <p:cNvSpPr txBox="1">
                  <a:spLocks noChangeArrowheads="1"/>
                </p:cNvSpPr>
                <p:nvPr/>
              </p:nvSpPr>
              <p:spPr bwMode="auto">
                <a:xfrm>
                  <a:off x="1993" y="2363"/>
                  <a:ext cx="54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Formato</a:t>
                  </a:r>
                  <a:endParaRPr lang="en-US" sz="800"/>
                </a:p>
              </p:txBody>
            </p:sp>
            <p:sp>
              <p:nvSpPr>
                <p:cNvPr id="80982" name="Text Box 503"/>
                <p:cNvSpPr txBox="1">
                  <a:spLocks noChangeArrowheads="1"/>
                </p:cNvSpPr>
                <p:nvPr/>
              </p:nvSpPr>
              <p:spPr bwMode="auto">
                <a:xfrm>
                  <a:off x="1958" y="2531"/>
                  <a:ext cx="61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Cobertura</a:t>
                  </a:r>
                  <a:endParaRPr lang="en-US" sz="800"/>
                </a:p>
              </p:txBody>
            </p:sp>
            <p:sp>
              <p:nvSpPr>
                <p:cNvPr id="80983" name="Text Box 504"/>
                <p:cNvSpPr txBox="1">
                  <a:spLocks noChangeArrowheads="1"/>
                </p:cNvSpPr>
                <p:nvPr/>
              </p:nvSpPr>
              <p:spPr bwMode="auto">
                <a:xfrm>
                  <a:off x="1936" y="2700"/>
                  <a:ext cx="69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Descripción</a:t>
                  </a:r>
                  <a:endParaRPr lang="en-US" sz="800"/>
                </a:p>
              </p:txBody>
            </p:sp>
            <p:sp>
              <p:nvSpPr>
                <p:cNvPr id="80984" name="Text Box 505"/>
                <p:cNvSpPr txBox="1">
                  <a:spLocks noChangeArrowheads="1"/>
                </p:cNvSpPr>
                <p:nvPr/>
              </p:nvSpPr>
              <p:spPr bwMode="auto">
                <a:xfrm>
                  <a:off x="2408" y="2027"/>
                  <a:ext cx="48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Fuente</a:t>
                  </a:r>
                  <a:endParaRPr lang="en-US" sz="800"/>
                </a:p>
              </p:txBody>
            </p:sp>
            <p:sp>
              <p:nvSpPr>
                <p:cNvPr id="80985" name="Text Box 506"/>
                <p:cNvSpPr txBox="1">
                  <a:spLocks noChangeArrowheads="1"/>
                </p:cNvSpPr>
                <p:nvPr/>
              </p:nvSpPr>
              <p:spPr bwMode="auto">
                <a:xfrm>
                  <a:off x="2319" y="2194"/>
                  <a:ext cx="717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Contribuidor</a:t>
                  </a:r>
                  <a:endParaRPr lang="en-US" sz="800"/>
                </a:p>
              </p:txBody>
            </p:sp>
            <p:sp>
              <p:nvSpPr>
                <p:cNvPr id="80986" name="Text Box 507"/>
                <p:cNvSpPr txBox="1">
                  <a:spLocks noChangeArrowheads="1"/>
                </p:cNvSpPr>
                <p:nvPr/>
              </p:nvSpPr>
              <p:spPr bwMode="auto">
                <a:xfrm>
                  <a:off x="2465" y="2363"/>
                  <a:ext cx="371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Tipo</a:t>
                  </a:r>
                  <a:endParaRPr lang="en-US" sz="800"/>
                </a:p>
              </p:txBody>
            </p:sp>
            <p:sp>
              <p:nvSpPr>
                <p:cNvPr id="80987" name="Text Box 508"/>
                <p:cNvSpPr txBox="1">
                  <a:spLocks noChangeArrowheads="1"/>
                </p:cNvSpPr>
                <p:nvPr/>
              </p:nvSpPr>
              <p:spPr bwMode="auto">
                <a:xfrm>
                  <a:off x="2413" y="2531"/>
                  <a:ext cx="4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Idioma</a:t>
                  </a:r>
                  <a:endParaRPr lang="en-US" sz="800"/>
                </a:p>
              </p:txBody>
            </p:sp>
            <p:sp>
              <p:nvSpPr>
                <p:cNvPr id="80988" name="Text Box 509"/>
                <p:cNvSpPr txBox="1">
                  <a:spLocks noChangeArrowheads="1"/>
                </p:cNvSpPr>
                <p:nvPr/>
              </p:nvSpPr>
              <p:spPr bwMode="auto">
                <a:xfrm>
                  <a:off x="2344" y="2700"/>
                  <a:ext cx="613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Audiencia</a:t>
                  </a:r>
                  <a:endParaRPr lang="en-US" sz="800"/>
                </a:p>
              </p:txBody>
            </p:sp>
            <p:sp>
              <p:nvSpPr>
                <p:cNvPr id="80989" name="Text Box 510"/>
                <p:cNvSpPr txBox="1">
                  <a:spLocks noChangeArrowheads="1"/>
                </p:cNvSpPr>
                <p:nvPr/>
              </p:nvSpPr>
              <p:spPr bwMode="auto">
                <a:xfrm>
                  <a:off x="2747" y="2038"/>
                  <a:ext cx="56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Relación</a:t>
                  </a:r>
                  <a:endParaRPr lang="en-US" sz="800"/>
                </a:p>
              </p:txBody>
            </p:sp>
            <p:sp>
              <p:nvSpPr>
                <p:cNvPr id="80990" name="Text Box 511"/>
                <p:cNvSpPr txBox="1">
                  <a:spLocks noChangeArrowheads="1"/>
                </p:cNvSpPr>
                <p:nvPr/>
              </p:nvSpPr>
              <p:spPr bwMode="auto">
                <a:xfrm>
                  <a:off x="3210" y="2033"/>
                  <a:ext cx="419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91" name="Text Box 512"/>
                <p:cNvSpPr txBox="1">
                  <a:spLocks noChangeArrowheads="1"/>
                </p:cNvSpPr>
                <p:nvPr/>
              </p:nvSpPr>
              <p:spPr bwMode="auto">
                <a:xfrm>
                  <a:off x="3210" y="2201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92" name="Text Box 513"/>
                <p:cNvSpPr txBox="1">
                  <a:spLocks noChangeArrowheads="1"/>
                </p:cNvSpPr>
                <p:nvPr/>
              </p:nvSpPr>
              <p:spPr bwMode="auto">
                <a:xfrm>
                  <a:off x="3210" y="2367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93" name="Text Box 514"/>
                <p:cNvSpPr txBox="1">
                  <a:spLocks noChangeArrowheads="1"/>
                </p:cNvSpPr>
                <p:nvPr/>
              </p:nvSpPr>
              <p:spPr bwMode="auto">
                <a:xfrm>
                  <a:off x="3210" y="2534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94" name="Text Box 515"/>
                <p:cNvSpPr txBox="1">
                  <a:spLocks noChangeArrowheads="1"/>
                </p:cNvSpPr>
                <p:nvPr/>
              </p:nvSpPr>
              <p:spPr bwMode="auto">
                <a:xfrm>
                  <a:off x="3210" y="2700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95" name="Text Box 516"/>
                <p:cNvSpPr txBox="1">
                  <a:spLocks noChangeArrowheads="1"/>
                </p:cNvSpPr>
                <p:nvPr/>
              </p:nvSpPr>
              <p:spPr bwMode="auto">
                <a:xfrm>
                  <a:off x="3597" y="2033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96" name="Text Box 517"/>
                <p:cNvSpPr txBox="1">
                  <a:spLocks noChangeArrowheads="1"/>
                </p:cNvSpPr>
                <p:nvPr/>
              </p:nvSpPr>
              <p:spPr bwMode="auto">
                <a:xfrm>
                  <a:off x="2840" y="220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97" name="Text Box 518"/>
                <p:cNvSpPr txBox="1">
                  <a:spLocks noChangeArrowheads="1"/>
                </p:cNvSpPr>
                <p:nvPr/>
              </p:nvSpPr>
              <p:spPr bwMode="auto">
                <a:xfrm>
                  <a:off x="2840" y="2367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98" name="Text Box 519"/>
                <p:cNvSpPr txBox="1">
                  <a:spLocks noChangeArrowheads="1"/>
                </p:cNvSpPr>
                <p:nvPr/>
              </p:nvSpPr>
              <p:spPr bwMode="auto">
                <a:xfrm>
                  <a:off x="2840" y="2534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99" name="Text Box 520"/>
                <p:cNvSpPr txBox="1">
                  <a:spLocks noChangeArrowheads="1"/>
                </p:cNvSpPr>
                <p:nvPr/>
              </p:nvSpPr>
              <p:spPr bwMode="auto">
                <a:xfrm>
                  <a:off x="2840" y="2700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00" name="Text Box 521"/>
                <p:cNvSpPr txBox="1">
                  <a:spLocks noChangeArrowheads="1"/>
                </p:cNvSpPr>
                <p:nvPr/>
              </p:nvSpPr>
              <p:spPr bwMode="auto">
                <a:xfrm>
                  <a:off x="3603" y="2193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01" name="Text Box 522"/>
                <p:cNvSpPr txBox="1">
                  <a:spLocks noChangeArrowheads="1"/>
                </p:cNvSpPr>
                <p:nvPr/>
              </p:nvSpPr>
              <p:spPr bwMode="auto">
                <a:xfrm>
                  <a:off x="3603" y="2358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02" name="Text Box 523"/>
                <p:cNvSpPr txBox="1">
                  <a:spLocks noChangeArrowheads="1"/>
                </p:cNvSpPr>
                <p:nvPr/>
              </p:nvSpPr>
              <p:spPr bwMode="auto">
                <a:xfrm>
                  <a:off x="3603" y="2525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1003" name="Text Box 524"/>
                <p:cNvSpPr txBox="1">
                  <a:spLocks noChangeArrowheads="1"/>
                </p:cNvSpPr>
                <p:nvPr/>
              </p:nvSpPr>
              <p:spPr bwMode="auto">
                <a:xfrm>
                  <a:off x="3603" y="269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</p:grpSp>
          <p:grpSp>
            <p:nvGrpSpPr>
              <p:cNvPr id="80926" name="Group 525"/>
              <p:cNvGrpSpPr>
                <a:grpSpLocks/>
              </p:cNvGrpSpPr>
              <p:nvPr/>
            </p:nvGrpSpPr>
            <p:grpSpPr bwMode="auto">
              <a:xfrm>
                <a:off x="378" y="1952"/>
                <a:ext cx="1578" cy="571"/>
                <a:chOff x="1596" y="2024"/>
                <a:chExt cx="2427" cy="885"/>
              </a:xfrm>
            </p:grpSpPr>
            <p:sp>
              <p:nvSpPr>
                <p:cNvPr id="80927" name="Freeform 526"/>
                <p:cNvSpPr>
                  <a:spLocks/>
                </p:cNvSpPr>
                <p:nvPr/>
              </p:nvSpPr>
              <p:spPr bwMode="auto">
                <a:xfrm>
                  <a:off x="1708" y="2024"/>
                  <a:ext cx="1532" cy="848"/>
                </a:xfrm>
                <a:custGeom>
                  <a:avLst/>
                  <a:gdLst>
                    <a:gd name="T0" fmla="*/ 0 w 1494"/>
                    <a:gd name="T1" fmla="*/ 55 h 615"/>
                    <a:gd name="T2" fmla="*/ 1872 w 1494"/>
                    <a:gd name="T3" fmla="*/ 0 h 615"/>
                    <a:gd name="T4" fmla="*/ 1872 w 1494"/>
                    <a:gd name="T5" fmla="*/ 2221 h 615"/>
                    <a:gd name="T6" fmla="*/ 1407 w 1494"/>
                    <a:gd name="T7" fmla="*/ 2221 h 615"/>
                    <a:gd name="T8" fmla="*/ 1407 w 1494"/>
                    <a:gd name="T9" fmla="*/ 11079 h 615"/>
                    <a:gd name="T10" fmla="*/ 0 w 1494"/>
                    <a:gd name="T11" fmla="*/ 11030 h 615"/>
                    <a:gd name="T12" fmla="*/ 0 w 1494"/>
                    <a:gd name="T13" fmla="*/ 55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94"/>
                    <a:gd name="T22" fmla="*/ 0 h 615"/>
                    <a:gd name="T23" fmla="*/ 1494 w 1494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94" h="615">
                      <a:moveTo>
                        <a:pt x="0" y="3"/>
                      </a:moveTo>
                      <a:lnTo>
                        <a:pt x="1494" y="0"/>
                      </a:lnTo>
                      <a:lnTo>
                        <a:pt x="1494" y="123"/>
                      </a:lnTo>
                      <a:lnTo>
                        <a:pt x="1122" y="123"/>
                      </a:lnTo>
                      <a:lnTo>
                        <a:pt x="1122" y="615"/>
                      </a:lnTo>
                      <a:lnTo>
                        <a:pt x="0" y="6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0928" name="Freeform 527"/>
                <p:cNvSpPr>
                  <a:spLocks/>
                </p:cNvSpPr>
                <p:nvPr/>
              </p:nvSpPr>
              <p:spPr bwMode="auto">
                <a:xfrm>
                  <a:off x="2859" y="2024"/>
                  <a:ext cx="1150" cy="848"/>
                </a:xfrm>
                <a:custGeom>
                  <a:avLst/>
                  <a:gdLst>
                    <a:gd name="T0" fmla="*/ 0 w 1122"/>
                    <a:gd name="T1" fmla="*/ 2272 h 615"/>
                    <a:gd name="T2" fmla="*/ 465 w 1122"/>
                    <a:gd name="T3" fmla="*/ 2272 h 615"/>
                    <a:gd name="T4" fmla="*/ 465 w 1122"/>
                    <a:gd name="T5" fmla="*/ 55 h 615"/>
                    <a:gd name="T6" fmla="*/ 1400 w 1122"/>
                    <a:gd name="T7" fmla="*/ 0 h 615"/>
                    <a:gd name="T8" fmla="*/ 1394 w 1122"/>
                    <a:gd name="T9" fmla="*/ 11030 h 615"/>
                    <a:gd name="T10" fmla="*/ 0 w 1122"/>
                    <a:gd name="T11" fmla="*/ 11079 h 615"/>
                    <a:gd name="T12" fmla="*/ 0 w 1122"/>
                    <a:gd name="T13" fmla="*/ 2272 h 6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2"/>
                    <a:gd name="T22" fmla="*/ 0 h 615"/>
                    <a:gd name="T23" fmla="*/ 1122 w 1122"/>
                    <a:gd name="T24" fmla="*/ 615 h 6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2" h="615">
                      <a:moveTo>
                        <a:pt x="0" y="126"/>
                      </a:moveTo>
                      <a:lnTo>
                        <a:pt x="372" y="126"/>
                      </a:lnTo>
                      <a:lnTo>
                        <a:pt x="372" y="3"/>
                      </a:lnTo>
                      <a:lnTo>
                        <a:pt x="1122" y="0"/>
                      </a:lnTo>
                      <a:lnTo>
                        <a:pt x="1116" y="612"/>
                      </a:lnTo>
                      <a:lnTo>
                        <a:pt x="0" y="61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grpSp>
              <p:nvGrpSpPr>
                <p:cNvPr id="80929" name="Group 528"/>
                <p:cNvGrpSpPr>
                  <a:grpSpLocks/>
                </p:cNvGrpSpPr>
                <p:nvPr/>
              </p:nvGrpSpPr>
              <p:grpSpPr bwMode="auto">
                <a:xfrm>
                  <a:off x="1712" y="2027"/>
                  <a:ext cx="2302" cy="844"/>
                  <a:chOff x="30" y="2285"/>
                  <a:chExt cx="1111" cy="796"/>
                </a:xfrm>
              </p:grpSpPr>
              <p:grpSp>
                <p:nvGrpSpPr>
                  <p:cNvPr id="80960" name="Group 529"/>
                  <p:cNvGrpSpPr>
                    <a:grpSpLocks/>
                  </p:cNvGrpSpPr>
                  <p:nvPr/>
                </p:nvGrpSpPr>
                <p:grpSpPr bwMode="auto">
                  <a:xfrm>
                    <a:off x="30" y="2285"/>
                    <a:ext cx="1111" cy="795"/>
                    <a:chOff x="30" y="2384"/>
                    <a:chExt cx="1111" cy="696"/>
                  </a:xfrm>
                </p:grpSpPr>
                <p:sp>
                  <p:nvSpPr>
                    <p:cNvPr id="80965" name="Rectangle 5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966" name="Rectangle 5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967" name="Rectangle 5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968" name="Rectangle 5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969" name="Rectangle 5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970" name="Rectangle 5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2384"/>
                      <a:ext cx="184" cy="696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0961" name="Rectangle 536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22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62" name="Rectangle 53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604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63" name="Rectangle 53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445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64" name="Rectangle 539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763"/>
                    <a:ext cx="1105" cy="15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0930" name="Text Box 540"/>
                <p:cNvSpPr txBox="1">
                  <a:spLocks noChangeArrowheads="1"/>
                </p:cNvSpPr>
                <p:nvPr/>
              </p:nvSpPr>
              <p:spPr bwMode="auto">
                <a:xfrm>
                  <a:off x="1684" y="2027"/>
                  <a:ext cx="426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Título</a:t>
                  </a:r>
                  <a:endParaRPr lang="en-US" sz="800"/>
                </a:p>
              </p:txBody>
            </p:sp>
            <p:sp>
              <p:nvSpPr>
                <p:cNvPr id="80931" name="Text Box 541"/>
                <p:cNvSpPr txBox="1">
                  <a:spLocks noChangeArrowheads="1"/>
                </p:cNvSpPr>
                <p:nvPr/>
              </p:nvSpPr>
              <p:spPr bwMode="auto">
                <a:xfrm>
                  <a:off x="1688" y="2194"/>
                  <a:ext cx="41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Autor</a:t>
                  </a:r>
                  <a:endParaRPr lang="en-US" sz="800"/>
                </a:p>
              </p:txBody>
            </p:sp>
            <p:sp>
              <p:nvSpPr>
                <p:cNvPr id="80932" name="Text Box 542"/>
                <p:cNvSpPr txBox="1">
                  <a:spLocks noChangeArrowheads="1"/>
                </p:cNvSpPr>
                <p:nvPr/>
              </p:nvSpPr>
              <p:spPr bwMode="auto">
                <a:xfrm>
                  <a:off x="1681" y="2363"/>
                  <a:ext cx="43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Tema</a:t>
                  </a:r>
                  <a:endParaRPr lang="en-US" sz="800"/>
                </a:p>
              </p:txBody>
            </p:sp>
            <p:sp>
              <p:nvSpPr>
                <p:cNvPr id="80933" name="Text Box 543"/>
                <p:cNvSpPr txBox="1">
                  <a:spLocks noChangeArrowheads="1"/>
                </p:cNvSpPr>
                <p:nvPr/>
              </p:nvSpPr>
              <p:spPr bwMode="auto">
                <a:xfrm>
                  <a:off x="1596" y="2531"/>
                  <a:ext cx="60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Derechos</a:t>
                  </a:r>
                  <a:endParaRPr lang="en-US" sz="800"/>
                </a:p>
              </p:txBody>
            </p:sp>
            <p:sp>
              <p:nvSpPr>
                <p:cNvPr id="80934" name="Text Box 544"/>
                <p:cNvSpPr txBox="1">
                  <a:spLocks noChangeArrowheads="1"/>
                </p:cNvSpPr>
                <p:nvPr/>
              </p:nvSpPr>
              <p:spPr bwMode="auto">
                <a:xfrm>
                  <a:off x="1710" y="2700"/>
                  <a:ext cx="3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URL</a:t>
                  </a:r>
                  <a:endParaRPr lang="en-US" sz="800"/>
                </a:p>
              </p:txBody>
            </p:sp>
            <p:sp>
              <p:nvSpPr>
                <p:cNvPr id="80935" name="Text Box 545"/>
                <p:cNvSpPr txBox="1">
                  <a:spLocks noChangeArrowheads="1"/>
                </p:cNvSpPr>
                <p:nvPr/>
              </p:nvSpPr>
              <p:spPr bwMode="auto">
                <a:xfrm>
                  <a:off x="2039" y="2027"/>
                  <a:ext cx="45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Fecha</a:t>
                  </a:r>
                  <a:endParaRPr lang="en-US" sz="800"/>
                </a:p>
              </p:txBody>
            </p:sp>
            <p:sp>
              <p:nvSpPr>
                <p:cNvPr id="80936" name="Text Box 546"/>
                <p:cNvSpPr txBox="1">
                  <a:spLocks noChangeArrowheads="1"/>
                </p:cNvSpPr>
                <p:nvPr/>
              </p:nvSpPr>
              <p:spPr bwMode="auto">
                <a:xfrm>
                  <a:off x="2004" y="2194"/>
                  <a:ext cx="524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P.Clave</a:t>
                  </a:r>
                  <a:endParaRPr lang="en-US" sz="800"/>
                </a:p>
              </p:txBody>
            </p:sp>
            <p:sp>
              <p:nvSpPr>
                <p:cNvPr id="80937" name="Text Box 547"/>
                <p:cNvSpPr txBox="1">
                  <a:spLocks noChangeArrowheads="1"/>
                </p:cNvSpPr>
                <p:nvPr/>
              </p:nvSpPr>
              <p:spPr bwMode="auto">
                <a:xfrm>
                  <a:off x="1993" y="2363"/>
                  <a:ext cx="54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Formato</a:t>
                  </a:r>
                  <a:endParaRPr lang="en-US" sz="800"/>
                </a:p>
              </p:txBody>
            </p:sp>
            <p:sp>
              <p:nvSpPr>
                <p:cNvPr id="80938" name="Text Box 548"/>
                <p:cNvSpPr txBox="1">
                  <a:spLocks noChangeArrowheads="1"/>
                </p:cNvSpPr>
                <p:nvPr/>
              </p:nvSpPr>
              <p:spPr bwMode="auto">
                <a:xfrm>
                  <a:off x="1958" y="2531"/>
                  <a:ext cx="61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Cobertura</a:t>
                  </a:r>
                  <a:endParaRPr lang="en-US" sz="800"/>
                </a:p>
              </p:txBody>
            </p:sp>
            <p:sp>
              <p:nvSpPr>
                <p:cNvPr id="80939" name="Text Box 549"/>
                <p:cNvSpPr txBox="1">
                  <a:spLocks noChangeArrowheads="1"/>
                </p:cNvSpPr>
                <p:nvPr/>
              </p:nvSpPr>
              <p:spPr bwMode="auto">
                <a:xfrm>
                  <a:off x="1936" y="2700"/>
                  <a:ext cx="694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Descripción</a:t>
                  </a:r>
                  <a:endParaRPr lang="en-US" sz="800"/>
                </a:p>
              </p:txBody>
            </p:sp>
            <p:sp>
              <p:nvSpPr>
                <p:cNvPr id="80940" name="Text Box 550"/>
                <p:cNvSpPr txBox="1">
                  <a:spLocks noChangeArrowheads="1"/>
                </p:cNvSpPr>
                <p:nvPr/>
              </p:nvSpPr>
              <p:spPr bwMode="auto">
                <a:xfrm>
                  <a:off x="2408" y="2027"/>
                  <a:ext cx="488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Fuente</a:t>
                  </a:r>
                  <a:endParaRPr lang="en-US" sz="800"/>
                </a:p>
              </p:txBody>
            </p:sp>
            <p:sp>
              <p:nvSpPr>
                <p:cNvPr id="80941" name="Text Box 551"/>
                <p:cNvSpPr txBox="1">
                  <a:spLocks noChangeArrowheads="1"/>
                </p:cNvSpPr>
                <p:nvPr/>
              </p:nvSpPr>
              <p:spPr bwMode="auto">
                <a:xfrm>
                  <a:off x="2319" y="2194"/>
                  <a:ext cx="717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Contribuidor</a:t>
                  </a:r>
                  <a:endParaRPr lang="en-US" sz="800"/>
                </a:p>
              </p:txBody>
            </p:sp>
            <p:sp>
              <p:nvSpPr>
                <p:cNvPr id="80942" name="Text Box 552"/>
                <p:cNvSpPr txBox="1">
                  <a:spLocks noChangeArrowheads="1"/>
                </p:cNvSpPr>
                <p:nvPr/>
              </p:nvSpPr>
              <p:spPr bwMode="auto">
                <a:xfrm>
                  <a:off x="2465" y="2363"/>
                  <a:ext cx="371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Tipo</a:t>
                  </a:r>
                  <a:endParaRPr lang="en-US" sz="800"/>
                </a:p>
              </p:txBody>
            </p:sp>
            <p:sp>
              <p:nvSpPr>
                <p:cNvPr id="80943" name="Text Box 553"/>
                <p:cNvSpPr txBox="1">
                  <a:spLocks noChangeArrowheads="1"/>
                </p:cNvSpPr>
                <p:nvPr/>
              </p:nvSpPr>
              <p:spPr bwMode="auto">
                <a:xfrm>
                  <a:off x="2413" y="2531"/>
                  <a:ext cx="475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Idioma</a:t>
                  </a:r>
                  <a:endParaRPr lang="en-US" sz="800"/>
                </a:p>
              </p:txBody>
            </p:sp>
            <p:sp>
              <p:nvSpPr>
                <p:cNvPr id="80944" name="Text Box 554"/>
                <p:cNvSpPr txBox="1">
                  <a:spLocks noChangeArrowheads="1"/>
                </p:cNvSpPr>
                <p:nvPr/>
              </p:nvSpPr>
              <p:spPr bwMode="auto">
                <a:xfrm>
                  <a:off x="2344" y="2700"/>
                  <a:ext cx="613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Audiencia</a:t>
                  </a:r>
                  <a:endParaRPr lang="en-US" sz="800"/>
                </a:p>
              </p:txBody>
            </p:sp>
            <p:sp>
              <p:nvSpPr>
                <p:cNvPr id="80945" name="Text Box 555"/>
                <p:cNvSpPr txBox="1">
                  <a:spLocks noChangeArrowheads="1"/>
                </p:cNvSpPr>
                <p:nvPr/>
              </p:nvSpPr>
              <p:spPr bwMode="auto">
                <a:xfrm>
                  <a:off x="2747" y="2038"/>
                  <a:ext cx="562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Relación</a:t>
                  </a:r>
                  <a:endParaRPr lang="en-US" sz="800"/>
                </a:p>
              </p:txBody>
            </p:sp>
            <p:sp>
              <p:nvSpPr>
                <p:cNvPr id="80946" name="Text Box 556"/>
                <p:cNvSpPr txBox="1">
                  <a:spLocks noChangeArrowheads="1"/>
                </p:cNvSpPr>
                <p:nvPr/>
              </p:nvSpPr>
              <p:spPr bwMode="auto">
                <a:xfrm>
                  <a:off x="3210" y="2033"/>
                  <a:ext cx="419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47" name="Text Box 557"/>
                <p:cNvSpPr txBox="1">
                  <a:spLocks noChangeArrowheads="1"/>
                </p:cNvSpPr>
                <p:nvPr/>
              </p:nvSpPr>
              <p:spPr bwMode="auto">
                <a:xfrm>
                  <a:off x="3210" y="2201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48" name="Text Box 558"/>
                <p:cNvSpPr txBox="1">
                  <a:spLocks noChangeArrowheads="1"/>
                </p:cNvSpPr>
                <p:nvPr/>
              </p:nvSpPr>
              <p:spPr bwMode="auto">
                <a:xfrm>
                  <a:off x="3210" y="2367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49" name="Text Box 559"/>
                <p:cNvSpPr txBox="1">
                  <a:spLocks noChangeArrowheads="1"/>
                </p:cNvSpPr>
                <p:nvPr/>
              </p:nvSpPr>
              <p:spPr bwMode="auto">
                <a:xfrm>
                  <a:off x="3210" y="2534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50" name="Text Box 560"/>
                <p:cNvSpPr txBox="1">
                  <a:spLocks noChangeArrowheads="1"/>
                </p:cNvSpPr>
                <p:nvPr/>
              </p:nvSpPr>
              <p:spPr bwMode="auto">
                <a:xfrm>
                  <a:off x="3210" y="2700"/>
                  <a:ext cx="419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51" name="Text Box 561"/>
                <p:cNvSpPr txBox="1">
                  <a:spLocks noChangeArrowheads="1"/>
                </p:cNvSpPr>
                <p:nvPr/>
              </p:nvSpPr>
              <p:spPr bwMode="auto">
                <a:xfrm>
                  <a:off x="3597" y="2033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52" name="Text Box 562"/>
                <p:cNvSpPr txBox="1">
                  <a:spLocks noChangeArrowheads="1"/>
                </p:cNvSpPr>
                <p:nvPr/>
              </p:nvSpPr>
              <p:spPr bwMode="auto">
                <a:xfrm>
                  <a:off x="2840" y="220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53" name="Text Box 563"/>
                <p:cNvSpPr txBox="1">
                  <a:spLocks noChangeArrowheads="1"/>
                </p:cNvSpPr>
                <p:nvPr/>
              </p:nvSpPr>
              <p:spPr bwMode="auto">
                <a:xfrm>
                  <a:off x="2840" y="2367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54" name="Text Box 564"/>
                <p:cNvSpPr txBox="1">
                  <a:spLocks noChangeArrowheads="1"/>
                </p:cNvSpPr>
                <p:nvPr/>
              </p:nvSpPr>
              <p:spPr bwMode="auto">
                <a:xfrm>
                  <a:off x="2840" y="2534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55" name="Text Box 565"/>
                <p:cNvSpPr txBox="1">
                  <a:spLocks noChangeArrowheads="1"/>
                </p:cNvSpPr>
                <p:nvPr/>
              </p:nvSpPr>
              <p:spPr bwMode="auto">
                <a:xfrm>
                  <a:off x="2840" y="2700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56" name="Text Box 566"/>
                <p:cNvSpPr txBox="1">
                  <a:spLocks noChangeArrowheads="1"/>
                </p:cNvSpPr>
                <p:nvPr/>
              </p:nvSpPr>
              <p:spPr bwMode="auto">
                <a:xfrm>
                  <a:off x="3603" y="2191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57" name="Text Box 567"/>
                <p:cNvSpPr txBox="1">
                  <a:spLocks noChangeArrowheads="1"/>
                </p:cNvSpPr>
                <p:nvPr/>
              </p:nvSpPr>
              <p:spPr bwMode="auto">
                <a:xfrm>
                  <a:off x="3603" y="2359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58" name="Text Box 568"/>
                <p:cNvSpPr txBox="1">
                  <a:spLocks noChangeArrowheads="1"/>
                </p:cNvSpPr>
                <p:nvPr/>
              </p:nvSpPr>
              <p:spPr bwMode="auto">
                <a:xfrm>
                  <a:off x="3603" y="2526"/>
                  <a:ext cx="4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  <p:sp>
              <p:nvSpPr>
                <p:cNvPr id="80959" name="Text Box 569"/>
                <p:cNvSpPr txBox="1">
                  <a:spLocks noChangeArrowheads="1"/>
                </p:cNvSpPr>
                <p:nvPr/>
              </p:nvSpPr>
              <p:spPr bwMode="auto">
                <a:xfrm>
                  <a:off x="3603" y="2691"/>
                  <a:ext cx="420" cy="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800"/>
                    <a:t>Otros</a:t>
                  </a:r>
                  <a:endParaRPr lang="en-US" sz="800"/>
                </a:p>
              </p:txBody>
            </p:sp>
          </p:grpSp>
        </p:grpSp>
      </p:grpSp>
      <p:sp>
        <p:nvSpPr>
          <p:cNvPr id="80900" name="759 CuadroTexto"/>
          <p:cNvSpPr txBox="1">
            <a:spLocks noChangeArrowheads="1"/>
          </p:cNvSpPr>
          <p:nvPr/>
        </p:nvSpPr>
        <p:spPr bwMode="auto">
          <a:xfrm>
            <a:off x="2195513" y="3860800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/>
              <a:t>1</a:t>
            </a:r>
            <a:endParaRPr lang="en-US" sz="4000"/>
          </a:p>
        </p:txBody>
      </p:sp>
      <p:sp>
        <p:nvSpPr>
          <p:cNvPr id="80901" name="760 CuadroTexto"/>
          <p:cNvSpPr txBox="1">
            <a:spLocks noChangeArrowheads="1"/>
          </p:cNvSpPr>
          <p:nvPr/>
        </p:nvSpPr>
        <p:spPr bwMode="auto">
          <a:xfrm>
            <a:off x="5219700" y="3284538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Symbol" pitchFamily="18" charset="2"/>
              </a:rPr>
              <a:t>I</a:t>
            </a:r>
            <a:endParaRPr lang="en-US" sz="4000">
              <a:latin typeface="Symbol" pitchFamily="18" charset="2"/>
            </a:endParaRPr>
          </a:p>
        </p:txBody>
      </p:sp>
      <p:sp>
        <p:nvSpPr>
          <p:cNvPr id="762" name="761 CuadroTexto"/>
          <p:cNvSpPr txBox="1"/>
          <p:nvPr/>
        </p:nvSpPr>
        <p:spPr>
          <a:xfrm>
            <a:off x="4643438" y="5749925"/>
            <a:ext cx="12239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600" dirty="0">
                <a:latin typeface="+mj-lt"/>
              </a:rPr>
              <a:t>UNO</a:t>
            </a:r>
            <a:endParaRPr lang="en-US" sz="3600" dirty="0">
              <a:latin typeface="+mj-lt"/>
            </a:endParaRPr>
          </a:p>
        </p:txBody>
      </p:sp>
      <p:sp>
        <p:nvSpPr>
          <p:cNvPr id="763" name="762 Cilindro"/>
          <p:cNvSpPr/>
          <p:nvPr/>
        </p:nvSpPr>
        <p:spPr>
          <a:xfrm>
            <a:off x="7380288" y="3716338"/>
            <a:ext cx="1439862" cy="15843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904" name="763 CuadroTexto"/>
          <p:cNvSpPr txBox="1">
            <a:spLocks noChangeArrowheads="1"/>
          </p:cNvSpPr>
          <p:nvPr/>
        </p:nvSpPr>
        <p:spPr bwMode="auto">
          <a:xfrm>
            <a:off x="7524750" y="4089400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/>
              <a:t>1</a:t>
            </a:r>
            <a:endParaRPr lang="en-US" sz="4000"/>
          </a:p>
        </p:txBody>
      </p:sp>
      <p:sp>
        <p:nvSpPr>
          <p:cNvPr id="80905" name="764 CuadroTexto"/>
          <p:cNvSpPr txBox="1">
            <a:spLocks noChangeArrowheads="1"/>
          </p:cNvSpPr>
          <p:nvPr/>
        </p:nvSpPr>
        <p:spPr bwMode="auto">
          <a:xfrm>
            <a:off x="8243888" y="4089400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latin typeface="Symbol" pitchFamily="18" charset="2"/>
              </a:rPr>
              <a:t>I</a:t>
            </a:r>
            <a:endParaRPr lang="en-US" sz="4000">
              <a:latin typeface="Symbol" pitchFamily="18" charset="2"/>
            </a:endParaRPr>
          </a:p>
        </p:txBody>
      </p:sp>
      <p:sp>
        <p:nvSpPr>
          <p:cNvPr id="766" name="765 CuadroTexto"/>
          <p:cNvSpPr txBox="1"/>
          <p:nvPr/>
        </p:nvSpPr>
        <p:spPr>
          <a:xfrm>
            <a:off x="7524750" y="4654550"/>
            <a:ext cx="14398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600" dirty="0">
                <a:latin typeface="+mj-lt"/>
              </a:rPr>
              <a:t>UNO</a:t>
            </a:r>
            <a:endParaRPr lang="en-US" sz="3600" dirty="0">
              <a:latin typeface="+mj-lt"/>
            </a:endParaRPr>
          </a:p>
        </p:txBody>
      </p:sp>
      <p:sp>
        <p:nvSpPr>
          <p:cNvPr id="80907" name="766 CuadroTexto"/>
          <p:cNvSpPr txBox="1">
            <a:spLocks noChangeArrowheads="1"/>
          </p:cNvSpPr>
          <p:nvPr/>
        </p:nvSpPr>
        <p:spPr bwMode="auto">
          <a:xfrm>
            <a:off x="7235825" y="2492375"/>
            <a:ext cx="1693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/>
              <a:t>Falta de normalización en el uso de metadatos</a:t>
            </a:r>
            <a:endParaRPr lang="en-US"/>
          </a:p>
        </p:txBody>
      </p:sp>
      <p:cxnSp>
        <p:nvCxnSpPr>
          <p:cNvPr id="769" name="768 Conector recto de flecha"/>
          <p:cNvCxnSpPr>
            <a:endCxn id="763" idx="2"/>
          </p:cNvCxnSpPr>
          <p:nvPr/>
        </p:nvCxnSpPr>
        <p:spPr>
          <a:xfrm>
            <a:off x="5435600" y="3644900"/>
            <a:ext cx="1944688" cy="8636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770 Conector recto de flecha"/>
          <p:cNvCxnSpPr>
            <a:stCxn id="80900" idx="3"/>
            <a:endCxn id="763" idx="2"/>
          </p:cNvCxnSpPr>
          <p:nvPr/>
        </p:nvCxnSpPr>
        <p:spPr>
          <a:xfrm>
            <a:off x="2555875" y="4214813"/>
            <a:ext cx="4824413" cy="2936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774 Conector recto de flecha"/>
          <p:cNvCxnSpPr>
            <a:stCxn id="762" idx="3"/>
            <a:endCxn id="763" idx="2"/>
          </p:cNvCxnSpPr>
          <p:nvPr/>
        </p:nvCxnSpPr>
        <p:spPr>
          <a:xfrm flipV="1">
            <a:off x="5867400" y="4508500"/>
            <a:ext cx="1512888" cy="156527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11" name="Rectangle 2"/>
          <p:cNvSpPr>
            <a:spLocks noChangeArrowheads="1"/>
          </p:cNvSpPr>
          <p:nvPr/>
        </p:nvSpPr>
        <p:spPr bwMode="auto">
          <a:xfrm>
            <a:off x="114300" y="261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912" name="Text Box 5"/>
          <p:cNvSpPr txBox="1">
            <a:spLocks noChangeArrowheads="1"/>
          </p:cNvSpPr>
          <p:nvPr/>
        </p:nvSpPr>
        <p:spPr bwMode="auto">
          <a:xfrm>
            <a:off x="323850" y="1571625"/>
            <a:ext cx="84963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Repositorios</a:t>
            </a:r>
          </a:p>
        </p:txBody>
      </p:sp>
      <p:sp>
        <p:nvSpPr>
          <p:cNvPr id="786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0914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963863"/>
            <a:ext cx="36718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5018088"/>
            <a:ext cx="402907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323850" y="1571625"/>
            <a:ext cx="84963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Repositorios Open Access</a:t>
            </a:r>
          </a:p>
        </p:txBody>
      </p:sp>
      <p:sp>
        <p:nvSpPr>
          <p:cNvPr id="12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2949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idx="1"/>
          </p:nvPr>
        </p:nvSpPr>
        <p:spPr>
          <a:xfrm>
            <a:off x="446088" y="20605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2200" b="1" smtClean="0"/>
              <a:t>	DOAJ</a:t>
            </a:r>
            <a:r>
              <a:rPr lang="es-ES" sz="2200" b="1" smtClean="0"/>
              <a:t> (</a:t>
            </a:r>
            <a:r>
              <a:rPr lang="en-US" sz="2200" b="1" smtClean="0"/>
              <a:t>Directory</a:t>
            </a:r>
            <a:r>
              <a:rPr lang="es-ES" sz="2200" b="1" smtClean="0"/>
              <a:t> Open Access Journal o Directorio de Revistas de Acceso Abierto </a:t>
            </a:r>
            <a:r>
              <a:rPr lang="es-MX" sz="2200" b="1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sz="2200" b="1" smtClean="0">
              <a:hlinkClick r:id="rId3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2200" b="1" smtClean="0">
                <a:hlinkClick r:id="rId3"/>
              </a:rPr>
              <a:t>	</a:t>
            </a:r>
            <a:r>
              <a:rPr lang="es-ES" sz="2200" smtClean="0">
                <a:hlinkClick r:id="rId3"/>
              </a:rPr>
              <a:t>http://www.doaj.org/</a:t>
            </a:r>
            <a:endParaRPr lang="es-MX" sz="22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sz="2200" b="1" smtClean="0"/>
          </a:p>
          <a:p>
            <a:pPr eaLnBrk="1" hangingPunct="1">
              <a:lnSpc>
                <a:spcPct val="80000"/>
              </a:lnSpc>
            </a:pPr>
            <a:r>
              <a:rPr lang="es-ES" sz="2200" smtClean="0"/>
              <a:t>Este servicio ofrece de forma libre y gratuita el acceso a revistas científicas y académica.</a:t>
            </a:r>
          </a:p>
          <a:p>
            <a:pPr eaLnBrk="1" hangingPunct="1">
              <a:lnSpc>
                <a:spcPct val="80000"/>
              </a:lnSpc>
            </a:pPr>
            <a:r>
              <a:rPr lang="es-ES" sz="2200" smtClean="0"/>
              <a:t>Incluye todos lo temas e idiomas.</a:t>
            </a:r>
          </a:p>
          <a:p>
            <a:pPr eaLnBrk="1" hangingPunct="1">
              <a:lnSpc>
                <a:spcPct val="80000"/>
              </a:lnSpc>
            </a:pPr>
            <a:r>
              <a:rPr lang="es-ES" sz="2200" smtClean="0"/>
              <a:t>Cuenta con 5,524 revistas indizadas en el directorio.</a:t>
            </a:r>
          </a:p>
          <a:p>
            <a:pPr eaLnBrk="1" hangingPunct="1">
              <a:lnSpc>
                <a:spcPct val="80000"/>
              </a:lnSpc>
            </a:pPr>
            <a:r>
              <a:rPr lang="es-ES" sz="2200" smtClean="0"/>
              <a:t>Cuenta con 2,355 disponibles a nivel de artículo.</a:t>
            </a:r>
          </a:p>
          <a:p>
            <a:pPr eaLnBrk="1" hangingPunct="1">
              <a:lnSpc>
                <a:spcPct val="80000"/>
              </a:lnSpc>
            </a:pPr>
            <a:r>
              <a:rPr lang="es-ES" sz="2200" smtClean="0"/>
              <a:t>Existen más de </a:t>
            </a:r>
            <a:r>
              <a:rPr lang="en-US" sz="2400" b="1" smtClean="0"/>
              <a:t>460,942</a:t>
            </a:r>
            <a:r>
              <a:rPr lang="es-ES" sz="2200" smtClean="0"/>
              <a:t> artículos disponibles.</a:t>
            </a:r>
          </a:p>
        </p:txBody>
      </p:sp>
      <p:sp>
        <p:nvSpPr>
          <p:cNvPr id="84994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4963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Repositorios Open Access</a:t>
            </a:r>
          </a:p>
        </p:txBody>
      </p:sp>
      <p:sp>
        <p:nvSpPr>
          <p:cNvPr id="10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996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s-MX" smtClean="0"/>
          </a:p>
          <a:p>
            <a:pPr algn="ctr" eaLnBrk="1" hangingPunct="1">
              <a:buFontTx/>
              <a:buNone/>
            </a:pPr>
            <a:r>
              <a:rPr lang="es-MX" smtClean="0"/>
              <a:t>Criterios Latindex para revistas electrónicas</a:t>
            </a:r>
            <a:endParaRPr lang="es-ES" smtClean="0"/>
          </a:p>
          <a:p>
            <a:pPr eaLnBrk="1" hangingPunct="1">
              <a:buFontTx/>
              <a:buNone/>
            </a:pPr>
            <a:endParaRPr lang="es-ES" smtClean="0"/>
          </a:p>
          <a:p>
            <a:pPr eaLnBrk="1" hangingPunct="1">
              <a:buFontTx/>
              <a:buNone/>
            </a:pPr>
            <a:r>
              <a:rPr lang="es-ES" smtClean="0">
                <a:hlinkClick r:id="rId3"/>
              </a:rPr>
              <a:t>http://www.latindex.unam.mx/latindex/busquedas1/revistas_elec.html</a:t>
            </a:r>
            <a:endParaRPr lang="es-ES" smtClean="0"/>
          </a:p>
          <a:p>
            <a:pPr eaLnBrk="1" hangingPunct="1">
              <a:buFontTx/>
              <a:buNone/>
            </a:pPr>
            <a:endParaRPr lang="es-ES" smtClean="0"/>
          </a:p>
        </p:txBody>
      </p:sp>
      <p:sp>
        <p:nvSpPr>
          <p:cNvPr id="87042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 b="1"/>
              <a:t>Evaluación constante</a:t>
            </a:r>
            <a:endParaRPr lang="es-ES" sz="3200"/>
          </a:p>
        </p:txBody>
      </p:sp>
      <p:sp>
        <p:nvSpPr>
          <p:cNvPr id="6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7044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MX" smtClean="0"/>
              <a:t>Índices con factor de impacto</a:t>
            </a:r>
          </a:p>
          <a:p>
            <a:pPr marL="0" indent="0" eaLnBrk="1" hangingPunct="1">
              <a:buFontTx/>
              <a:buNone/>
            </a:pPr>
            <a:endParaRPr lang="es-MX" smtClean="0"/>
          </a:p>
          <a:p>
            <a:pPr marL="0" indent="0" eaLnBrk="1" hangingPunct="1">
              <a:buFontTx/>
              <a:buNone/>
            </a:pPr>
            <a:endParaRPr lang="es-MX" smtClean="0"/>
          </a:p>
          <a:p>
            <a:pPr marL="0" indent="0" algn="ctr" eaLnBrk="1" hangingPunct="1">
              <a:buFontTx/>
              <a:buNone/>
            </a:pPr>
            <a:endParaRPr lang="es-ES" smtClean="0"/>
          </a:p>
        </p:txBody>
      </p:sp>
      <p:pic>
        <p:nvPicPr>
          <p:cNvPr id="890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138" y="2636838"/>
            <a:ext cx="3743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4459288"/>
            <a:ext cx="3843337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 b="1"/>
              <a:t>Evaluación constante</a:t>
            </a:r>
            <a:endParaRPr lang="es-ES" sz="3200"/>
          </a:p>
        </p:txBody>
      </p:sp>
      <p:sp>
        <p:nvSpPr>
          <p:cNvPr id="8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9094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9 Rectángulo"/>
          <p:cNvSpPr>
            <a:spLocks noChangeArrowheads="1"/>
          </p:cNvSpPr>
          <p:nvPr/>
        </p:nvSpPr>
        <p:spPr bwMode="auto">
          <a:xfrm>
            <a:off x="4391025" y="5473700"/>
            <a:ext cx="47529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hlinkClick r:id="rId6"/>
              </a:rPr>
              <a:t>http://www.scimagojr.com/</a:t>
            </a:r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5"/>
          <p:cNvSpPr txBox="1">
            <a:spLocks noChangeArrowheads="1"/>
          </p:cNvSpPr>
          <p:nvPr/>
        </p:nvSpPr>
        <p:spPr bwMode="auto">
          <a:xfrm>
            <a:off x="323850" y="1571625"/>
            <a:ext cx="84963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Herramientas tecnológicas</a:t>
            </a:r>
          </a:p>
        </p:txBody>
      </p:sp>
      <p:sp>
        <p:nvSpPr>
          <p:cNvPr id="12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Revistas Digitales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1139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2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2852738"/>
            <a:ext cx="72009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MX" sz="1100" smtClean="0"/>
              <a:t>19 de octubre de 2010</a:t>
            </a:r>
            <a:endParaRPr lang="en-GB" sz="1100" smtClean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>
              <a:solidFill>
                <a:srgbClr val="9900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700" b="1" smtClean="0"/>
              <a:t>Guillermo Chávez Sánchez</a:t>
            </a:r>
          </a:p>
          <a:p>
            <a:pPr eaLnBrk="1" hangingPunct="1">
              <a:buFontTx/>
              <a:buNone/>
            </a:pPr>
            <a:r>
              <a:rPr lang="es-MX" sz="2700" smtClean="0"/>
              <a:t>	</a:t>
            </a:r>
            <a:r>
              <a:rPr lang="es-MX" sz="2700" smtClean="0">
                <a:hlinkClick r:id="rId3"/>
              </a:rPr>
              <a:t>gchavezs@unam.mx</a:t>
            </a:r>
            <a:endParaRPr lang="es-MX" sz="2700" smtClean="0"/>
          </a:p>
          <a:p>
            <a:pPr marL="0" lvl="1" indent="0">
              <a:buFontTx/>
              <a:buNone/>
            </a:pPr>
            <a:endParaRPr lang="es-MX" sz="2400" b="1" smtClean="0"/>
          </a:p>
          <a:p>
            <a:pPr marL="0" lvl="1" indent="0">
              <a:buFontTx/>
              <a:buNone/>
            </a:pPr>
            <a:r>
              <a:rPr lang="es-MX" sz="2200" smtClean="0"/>
              <a:t>Coordinación de Publicaciones Digitales </a:t>
            </a:r>
          </a:p>
          <a:p>
            <a:pPr marL="0" lvl="1" indent="0">
              <a:buFontTx/>
              <a:buNone/>
            </a:pPr>
            <a:r>
              <a:rPr lang="es-MX" sz="2200" b="1" smtClean="0"/>
              <a:t>Dirección General de Cómputo y de</a:t>
            </a:r>
            <a:br>
              <a:rPr lang="es-MX" sz="2200" b="1" smtClean="0"/>
            </a:br>
            <a:r>
              <a:rPr lang="es-MX" sz="2200" b="1" smtClean="0"/>
              <a:t>Tecnologías de Información y Comunicación</a:t>
            </a:r>
          </a:p>
          <a:p>
            <a:pPr marL="0" lvl="1" indent="0">
              <a:buFontTx/>
              <a:buNone/>
            </a:pPr>
            <a:r>
              <a:rPr lang="es-MX" sz="2400" b="1" smtClean="0"/>
              <a:t>Universidad Nacional Autónoma de México</a:t>
            </a:r>
          </a:p>
        </p:txBody>
      </p:sp>
      <p:pic>
        <p:nvPicPr>
          <p:cNvPr id="93188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Internet</a:t>
            </a:r>
            <a:endParaRPr lang="es-ES" sz="3200"/>
          </a:p>
        </p:txBody>
      </p:sp>
      <p:sp>
        <p:nvSpPr>
          <p:cNvPr id="4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 ENTORNO DIGITAL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5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505450"/>
            <a:ext cx="28797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860800"/>
            <a:ext cx="28797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2205038"/>
            <a:ext cx="28797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2205038"/>
            <a:ext cx="36036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107504" y="5085184"/>
            <a:ext cx="2880320" cy="432048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Web 1.0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131840" y="3429000"/>
            <a:ext cx="2880320" cy="432048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Web 2.0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156176" y="1772816"/>
            <a:ext cx="2880320" cy="432048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</a:rPr>
              <a:t>Web 3.0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356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3367088"/>
            <a:ext cx="4905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Flecha arriba y abajo"/>
          <p:cNvSpPr/>
          <p:nvPr/>
        </p:nvSpPr>
        <p:spPr>
          <a:xfrm rot="18872673" flipH="1">
            <a:off x="7392988" y="2327275"/>
            <a:ext cx="44450" cy="2540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Flecha arriba y abajo"/>
          <p:cNvSpPr/>
          <p:nvPr/>
        </p:nvSpPr>
        <p:spPr>
          <a:xfrm rot="18872673" flipH="1">
            <a:off x="6888163" y="3335338"/>
            <a:ext cx="44450" cy="2540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arriba y abajo"/>
          <p:cNvSpPr/>
          <p:nvPr/>
        </p:nvSpPr>
        <p:spPr>
          <a:xfrm rot="13133227" flipH="1">
            <a:off x="6810375" y="2444750"/>
            <a:ext cx="60325" cy="269875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Flecha arriba y abajo"/>
          <p:cNvSpPr/>
          <p:nvPr/>
        </p:nvSpPr>
        <p:spPr>
          <a:xfrm rot="13133227" flipH="1">
            <a:off x="7673975" y="3273425"/>
            <a:ext cx="60325" cy="269875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83568" y="6516052"/>
            <a:ext cx="1584176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ESTÁTICA</a:t>
            </a:r>
            <a:endParaRPr lang="es-ES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779912" y="5157192"/>
            <a:ext cx="1584176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DINÁMICA</a:t>
            </a:r>
            <a:endParaRPr lang="es-ES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596336" y="3501008"/>
            <a:ext cx="1584176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SEMÁNTICA</a:t>
            </a:r>
            <a:endParaRPr lang="es-ES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34" name="33 Flecha a la derecha con muesca"/>
          <p:cNvSpPr/>
          <p:nvPr/>
        </p:nvSpPr>
        <p:spPr>
          <a:xfrm rot="18986706">
            <a:off x="2411760" y="4581128"/>
            <a:ext cx="648072" cy="216024"/>
          </a:xfrm>
          <a:prstGeom prst="notchedRightArrow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34 Flecha a la derecha con muesca"/>
          <p:cNvSpPr/>
          <p:nvPr/>
        </p:nvSpPr>
        <p:spPr>
          <a:xfrm rot="18986706">
            <a:off x="3074608" y="5710775"/>
            <a:ext cx="648072" cy="216024"/>
          </a:xfrm>
          <a:prstGeom prst="notchedRightArrow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35 Flecha a la derecha con muesca"/>
          <p:cNvSpPr/>
          <p:nvPr/>
        </p:nvSpPr>
        <p:spPr>
          <a:xfrm rot="18986706">
            <a:off x="5421320" y="2902463"/>
            <a:ext cx="648072" cy="216024"/>
          </a:xfrm>
          <a:prstGeom prst="notchedRightArrow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36 Flecha a la derecha con muesca"/>
          <p:cNvSpPr/>
          <p:nvPr/>
        </p:nvSpPr>
        <p:spPr>
          <a:xfrm rot="18986706">
            <a:off x="6084168" y="4032110"/>
            <a:ext cx="648072" cy="216024"/>
          </a:xfrm>
          <a:prstGeom prst="notchedRightArrow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1708150"/>
            <a:ext cx="766762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Internet</a:t>
            </a:r>
            <a:endParaRPr lang="es-ES" sz="3200"/>
          </a:p>
        </p:txBody>
      </p:sp>
      <p:sp>
        <p:nvSpPr>
          <p:cNvPr id="5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 ENTORNO DIGITAL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 flipV="1">
            <a:off x="1692275" y="3141663"/>
            <a:ext cx="4608513" cy="2735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9438"/>
            <a:ext cx="8496300" cy="44640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MX" sz="2000" b="1" smtClean="0"/>
              <a:t>Contenidos</a:t>
            </a:r>
          </a:p>
          <a:p>
            <a:pPr algn="just" eaLnBrk="1" hangingPunct="1">
              <a:lnSpc>
                <a:spcPct val="80000"/>
              </a:lnSpc>
              <a:buClr>
                <a:srgbClr val="000066"/>
              </a:buClr>
              <a:buSzPct val="70000"/>
            </a:pPr>
            <a:r>
              <a:rPr lang="es-MX" sz="2000" smtClean="0"/>
              <a:t>Existen más de </a:t>
            </a:r>
            <a:r>
              <a:rPr lang="es-ES" sz="2000" b="1" smtClean="0"/>
              <a:t>206,026,787</a:t>
            </a:r>
            <a:r>
              <a:rPr lang="es-ES" sz="2000" smtClean="0"/>
              <a:t> </a:t>
            </a:r>
            <a:r>
              <a:rPr lang="es-MX" sz="2000" smtClean="0"/>
              <a:t>sitios web</a:t>
            </a:r>
          </a:p>
          <a:p>
            <a:pPr algn="just" eaLnBrk="1" hangingPunct="1">
              <a:lnSpc>
                <a:spcPct val="80000"/>
              </a:lnSpc>
              <a:buClr>
                <a:srgbClr val="000066"/>
              </a:buClr>
              <a:buSzPct val="70000"/>
              <a:buFontTx/>
              <a:buNone/>
            </a:pPr>
            <a:r>
              <a:rPr lang="es-MX" sz="2000" smtClean="0"/>
              <a:t>	</a:t>
            </a:r>
            <a:r>
              <a:rPr lang="es-MX" sz="2000" smtClean="0">
                <a:hlinkClick r:id="rId3"/>
              </a:rPr>
              <a:t>http://news.netcraft.com/archives/2010/05/14/may_2010_web_server_survey.html</a:t>
            </a:r>
            <a:endParaRPr lang="es-MX" sz="2000" smtClean="0"/>
          </a:p>
          <a:p>
            <a:pPr algn="just" eaLnBrk="1" hangingPunct="1">
              <a:lnSpc>
                <a:spcPct val="80000"/>
              </a:lnSpc>
              <a:buClr>
                <a:srgbClr val="000066"/>
              </a:buClr>
              <a:buSzPct val="70000"/>
            </a:pPr>
            <a:r>
              <a:rPr lang="es-MX" sz="2000" smtClean="0"/>
              <a:t>Existen más de </a:t>
            </a:r>
            <a:r>
              <a:rPr lang="es-MX" sz="2000" b="1" smtClean="0"/>
              <a:t>14,540,000,000 </a:t>
            </a:r>
            <a:r>
              <a:rPr lang="es-MX" sz="2000" smtClean="0"/>
              <a:t>de páginas indexadas en el Internet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>
                <a:srgbClr val="000066"/>
              </a:buClr>
              <a:buSzPct val="70000"/>
              <a:buFontTx/>
              <a:buNone/>
            </a:pPr>
            <a:r>
              <a:rPr lang="es-MX" sz="2000" smtClean="0"/>
              <a:t>	</a:t>
            </a:r>
            <a:r>
              <a:rPr lang="es-MX" sz="2000" smtClean="0">
                <a:hlinkClick r:id="rId4"/>
              </a:rPr>
              <a:t>http://www.worldwidewebsize.com/</a:t>
            </a:r>
            <a:r>
              <a:rPr lang="es-MX" sz="2000" smtClean="0"/>
              <a:t>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MX" sz="200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MX" sz="2000" b="1" smtClean="0"/>
              <a:t>Usuarios</a:t>
            </a:r>
            <a:endParaRPr lang="es-ES" sz="2000" b="1" smtClean="0"/>
          </a:p>
          <a:p>
            <a:pPr algn="just" eaLnBrk="1" hangingPunct="1">
              <a:lnSpc>
                <a:spcPct val="80000"/>
              </a:lnSpc>
              <a:buClr>
                <a:srgbClr val="000066"/>
              </a:buClr>
              <a:buSzPct val="70000"/>
            </a:pPr>
            <a:r>
              <a:rPr lang="es-ES" sz="2000" smtClean="0"/>
              <a:t>Existen</a:t>
            </a:r>
            <a:r>
              <a:rPr lang="es-ES" sz="2000" b="1" smtClean="0"/>
              <a:t> 1,966,514,816</a:t>
            </a:r>
            <a:r>
              <a:rPr lang="es-ES_tradnl" sz="2000" b="1" smtClean="0"/>
              <a:t> </a:t>
            </a:r>
            <a:r>
              <a:rPr lang="es-ES_tradnl" sz="2000" smtClean="0"/>
              <a:t>usuarios de Internet (</a:t>
            </a:r>
            <a:r>
              <a:rPr lang="es-ES" sz="2000" b="1" smtClean="0"/>
              <a:t>28.72 % </a:t>
            </a:r>
            <a:r>
              <a:rPr lang="es-ES_tradnl" sz="2000" smtClean="0"/>
              <a:t>de la población mundial)</a:t>
            </a:r>
          </a:p>
          <a:p>
            <a:pPr algn="just" eaLnBrk="1" hangingPunct="1">
              <a:lnSpc>
                <a:spcPct val="80000"/>
              </a:lnSpc>
              <a:buClr>
                <a:srgbClr val="000066"/>
              </a:buClr>
              <a:buSzPct val="70000"/>
            </a:pPr>
            <a:r>
              <a:rPr lang="es-MX" sz="2000" smtClean="0"/>
              <a:t>En nueve años se registró un crecimiento del 444</a:t>
            </a:r>
            <a:r>
              <a:rPr lang="es-ES" sz="2000" b="1" smtClean="0"/>
              <a:t>.8</a:t>
            </a:r>
            <a:r>
              <a:rPr lang="es-MX" sz="2000" b="1" smtClean="0"/>
              <a:t>%</a:t>
            </a:r>
            <a:r>
              <a:rPr lang="es-MX" sz="2000" smtClean="0"/>
              <a:t> en el uso de Internet (2000-2010)</a:t>
            </a:r>
          </a:p>
          <a:p>
            <a:pPr algn="just" eaLnBrk="1" hangingPunct="1">
              <a:lnSpc>
                <a:spcPct val="80000"/>
              </a:lnSpc>
              <a:buClr>
                <a:srgbClr val="000066"/>
              </a:buClr>
              <a:buSzPct val="70000"/>
              <a:buFontTx/>
              <a:buNone/>
            </a:pPr>
            <a:r>
              <a:rPr lang="es-MX" sz="2000" smtClean="0"/>
              <a:t>	</a:t>
            </a:r>
            <a:r>
              <a:rPr lang="es-MX" sz="2000" smtClean="0">
                <a:hlinkClick r:id="rId5"/>
              </a:rPr>
              <a:t>http://www.internetworldstats.com/</a:t>
            </a:r>
            <a:endParaRPr lang="es-ES_tradnl" sz="200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4941888"/>
            <a:ext cx="18399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Internet</a:t>
            </a:r>
            <a:endParaRPr lang="es-ES" sz="3200"/>
          </a:p>
        </p:txBody>
      </p:sp>
      <p:sp>
        <p:nvSpPr>
          <p:cNvPr id="8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 ENTORNO DIGITAL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3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MX" smtClean="0"/>
              <a:t>2 y 3 de septiembre de 2010</a:t>
            </a:r>
            <a:endParaRPr lang="en-GB" smtClean="0"/>
          </a:p>
        </p:txBody>
      </p:sp>
      <p:sp>
        <p:nvSpPr>
          <p:cNvPr id="3" name="Rectangle 71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8C7C934-61C8-425D-8A7D-4C58E10456A3}" type="slidenum">
              <a:rPr lang="es-ES" sz="140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7</a:t>
            </a:fld>
            <a:endParaRPr lang="es-ES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699" name="Picture 6" descr="mapaInter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2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s-MX" smtClean="0"/>
              <a:t>2 y 3 de septiembre de 2010</a:t>
            </a:r>
            <a:endParaRPr lang="en-GB" smtClean="0"/>
          </a:p>
        </p:txBody>
      </p:sp>
      <p:sp>
        <p:nvSpPr>
          <p:cNvPr id="10" name="Rectangle 71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57D8849-9189-41B0-9395-E0751936B0E8}" type="slidenum">
              <a:rPr lang="es-ES" sz="140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8</a:t>
            </a:fld>
            <a:endParaRPr lang="es-ES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1747" name="Picture 6" descr="mapaInter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1800225" cy="9255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solidFill>
                  <a:schemeClr val="bg1"/>
                </a:solidFill>
              </a:rPr>
              <a:t>Usuario en búsqueda de información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2195513" y="620713"/>
            <a:ext cx="2808287" cy="1295400"/>
          </a:xfrm>
          <a:prstGeom prst="line">
            <a:avLst/>
          </a:prstGeom>
          <a:noFill/>
          <a:ln w="9525">
            <a:solidFill>
              <a:srgbClr val="FFFF99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2195513" y="620713"/>
            <a:ext cx="3097212" cy="2808287"/>
          </a:xfrm>
          <a:prstGeom prst="line">
            <a:avLst/>
          </a:prstGeom>
          <a:noFill/>
          <a:ln w="9525">
            <a:solidFill>
              <a:srgbClr val="FFFF99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2195513" y="620713"/>
            <a:ext cx="3313112" cy="4537075"/>
          </a:xfrm>
          <a:prstGeom prst="line">
            <a:avLst/>
          </a:prstGeom>
          <a:noFill/>
          <a:ln w="9525">
            <a:solidFill>
              <a:srgbClr val="FFFF99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2195513" y="620713"/>
            <a:ext cx="863600" cy="3671887"/>
          </a:xfrm>
          <a:prstGeom prst="line">
            <a:avLst/>
          </a:prstGeom>
          <a:noFill/>
          <a:ln w="9525">
            <a:solidFill>
              <a:srgbClr val="FFFF99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3175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90E6AD3-A2F3-488B-BA6C-BB7E590577C3}" type="slidenum">
              <a:rPr lang="es-ES" sz="1400"/>
              <a:pPr algn="r"/>
              <a:t>8</a:t>
            </a:fld>
            <a:endParaRPr 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1150938" y="1989138"/>
            <a:ext cx="1944687" cy="3603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Blogs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1187450" y="3787775"/>
            <a:ext cx="1944688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Wikis</a:t>
            </a:r>
            <a:endParaRPr lang="es-E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7019925" y="3571875"/>
            <a:ext cx="1944688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Bases de datos</a:t>
            </a:r>
            <a:endParaRPr lang="es-E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3311525" y="3284538"/>
            <a:ext cx="1944688" cy="3603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Bibliotecas Digitales</a:t>
            </a:r>
            <a:endParaRPr lang="es-E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4248150" y="5732463"/>
            <a:ext cx="1944688" cy="3603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Colecciones Digitales</a:t>
            </a:r>
            <a:endParaRPr lang="es-E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4895850" y="4076700"/>
            <a:ext cx="1944688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Mediatecas virtuales</a:t>
            </a:r>
            <a:endParaRPr lang="es-E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3527425" y="4868863"/>
            <a:ext cx="1944688" cy="3603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Revistas electrónicas</a:t>
            </a:r>
            <a:endParaRPr lang="es-E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6659563" y="1916113"/>
            <a:ext cx="1944687" cy="3603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Libros electrónicos</a:t>
            </a:r>
            <a:endParaRPr lang="es-E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106363" y="2997200"/>
            <a:ext cx="1944687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Repositorios</a:t>
            </a:r>
            <a:endParaRPr lang="es-E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3816350" y="2060575"/>
            <a:ext cx="1944688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Redes sociales</a:t>
            </a:r>
            <a:endParaRPr lang="es-E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>
            <a:off x="611188" y="4508500"/>
            <a:ext cx="1944687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Foros</a:t>
            </a:r>
            <a:endParaRPr lang="es-E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82" name="AutoShape 26"/>
          <p:cNvSpPr>
            <a:spLocks noChangeArrowheads="1"/>
          </p:cNvSpPr>
          <p:nvPr/>
        </p:nvSpPr>
        <p:spPr bwMode="auto">
          <a:xfrm>
            <a:off x="1331913" y="5445125"/>
            <a:ext cx="1944687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Periódicos en línea</a:t>
            </a:r>
            <a:endParaRPr lang="es-E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6048375" y="2781300"/>
            <a:ext cx="1944688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Audiotecas</a:t>
            </a:r>
            <a:endParaRPr lang="es-E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6804025" y="5084763"/>
            <a:ext cx="1944688" cy="3603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…otras más…</a:t>
            </a:r>
            <a:endParaRPr lang="es-ES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807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Internet</a:t>
            </a:r>
            <a:endParaRPr lang="es-ES" sz="3200"/>
          </a:p>
        </p:txBody>
      </p:sp>
      <p:sp>
        <p:nvSpPr>
          <p:cNvPr id="21" name="3 Título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 ENTORNO DIGITAL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809" name="Picture 2" descr="http://www.recursosweb.unam.mx/archivos/100/100_unamlogotipo_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71438"/>
            <a:ext cx="1250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1489</Words>
  <Application>Microsoft Office PowerPoint</Application>
  <PresentationFormat>On-screen Show (4:3)</PresentationFormat>
  <Paragraphs>790</Paragraphs>
  <Slides>38</Slides>
  <Notes>37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8" baseType="lpstr">
      <vt:lpstr>Arial</vt:lpstr>
      <vt:lpstr>Calibri</vt:lpstr>
      <vt:lpstr>Wingdings</vt:lpstr>
      <vt:lpstr>Garamond</vt:lpstr>
      <vt:lpstr>Cochin</vt:lpstr>
      <vt:lpstr>Symbol</vt:lpstr>
      <vt:lpstr>Diseño predeterminado</vt:lpstr>
      <vt:lpstr>Diseño predeterminado</vt:lpstr>
      <vt:lpstr>Diseño predeterminado</vt:lpstr>
      <vt:lpstr>Image</vt:lpstr>
      <vt:lpstr>Revistas e Internet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Company>UNAM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Journal Systems</dc:title>
  <dc:creator>UNAM</dc:creator>
  <cp:lastModifiedBy>DGB</cp:lastModifiedBy>
  <cp:revision>61</cp:revision>
  <dcterms:created xsi:type="dcterms:W3CDTF">2010-06-09T23:06:07Z</dcterms:created>
  <dcterms:modified xsi:type="dcterms:W3CDTF">2011-04-07T20:50:04Z</dcterms:modified>
</cp:coreProperties>
</file>